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36"/>
  </p:notesMasterIdLst>
  <p:sldIdLst>
    <p:sldId id="257" r:id="rId5"/>
    <p:sldId id="323" r:id="rId6"/>
    <p:sldId id="258" r:id="rId7"/>
    <p:sldId id="322" r:id="rId8"/>
    <p:sldId id="259" r:id="rId9"/>
    <p:sldId id="268" r:id="rId10"/>
    <p:sldId id="324" r:id="rId11"/>
    <p:sldId id="260" r:id="rId12"/>
    <p:sldId id="327" r:id="rId13"/>
    <p:sldId id="353" r:id="rId14"/>
    <p:sldId id="352" r:id="rId15"/>
    <p:sldId id="325" r:id="rId16"/>
    <p:sldId id="339" r:id="rId17"/>
    <p:sldId id="326" r:id="rId18"/>
    <p:sldId id="349" r:id="rId19"/>
    <p:sldId id="328" r:id="rId20"/>
    <p:sldId id="321" r:id="rId21"/>
    <p:sldId id="354" r:id="rId22"/>
    <p:sldId id="309" r:id="rId23"/>
    <p:sldId id="341" r:id="rId24"/>
    <p:sldId id="342" r:id="rId25"/>
    <p:sldId id="344" r:id="rId26"/>
    <p:sldId id="347" r:id="rId27"/>
    <p:sldId id="343" r:id="rId28"/>
    <p:sldId id="350" r:id="rId29"/>
    <p:sldId id="345" r:id="rId30"/>
    <p:sldId id="346" r:id="rId31"/>
    <p:sldId id="265" r:id="rId32"/>
    <p:sldId id="329" r:id="rId33"/>
    <p:sldId id="266" r:id="rId34"/>
    <p:sldId id="35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08" userDrawn="1">
          <p15:clr>
            <a:srgbClr val="A4A3A4"/>
          </p15:clr>
        </p15:guide>
        <p15:guide id="2" pos="480" userDrawn="1">
          <p15:clr>
            <a:srgbClr val="A4A3A4"/>
          </p15:clr>
        </p15:guide>
        <p15:guide id="3" pos="3408" userDrawn="1">
          <p15:clr>
            <a:srgbClr val="A4A3A4"/>
          </p15:clr>
        </p15:guide>
        <p15:guide id="4" orient="horz" pos="120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6F72B15-3325-3C47-E9B3-2648B10F1B94}" name="Das, Prerana" initials="DP" userId="Das, Prerana"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3D27"/>
    <a:srgbClr val="C7A673"/>
    <a:srgbClr val="3DAD8D"/>
    <a:srgbClr val="1CADE4"/>
    <a:srgbClr val="134263"/>
    <a:srgbClr val="E9F3FB"/>
    <a:srgbClr val="D6E9F7"/>
    <a:srgbClr val="34AB05"/>
    <a:srgbClr val="7BA988"/>
    <a:srgbClr val="E6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D4464B-BCCE-EE4B-A62A-BADBEBCF895D}" v="4969" dt="2021-12-06T03:24:20.608"/>
    <p1510:client id="{141F53DE-A95B-4483-AF58-DD5A945C5E61}" v="1" dt="2021-12-05T18:05:33.138"/>
    <p1510:client id="{29813E73-37F1-496E-8C5E-B8B7D23ACC13}" v="1703" dt="2021-12-06T03:58:06.464"/>
    <p1510:client id="{359B6CDF-461A-46D4-A06D-B61692EF8A80}" v="8" dt="2021-12-05T17:38:38.231"/>
    <p1510:client id="{577200C3-9F29-4C2F-871D-C19A3126198A}" v="35" dt="2021-12-06T01:54:37.082"/>
    <p1510:client id="{636159F6-E7F5-F2E1-0DF9-71881990FA16}" v="247" dt="2021-12-06T02:15:58.478"/>
    <p1510:client id="{7DD26A9F-25CC-45FF-9441-D6198677BE06}" v="10" dt="2021-12-05T16:27:41.407"/>
    <p1510:client id="{9625E2E2-7060-4D10-AF80-E43523E1D50E}" v="1210" dt="2021-12-06T04:17:14.980"/>
    <p1510:client id="{A3670E3F-806B-4DDD-862A-CD7AA36EEB73}" v="2544" vWet="2546" dt="2021-12-06T01:38:54.419"/>
    <p1510:client id="{AF0A17B7-2D2C-5E6D-B389-C3435726106A}" v="162" dt="2021-12-06T01:57:19.951"/>
    <p1510:client id="{BD2D2936-A29D-404E-92B8-EA79A1D9FB98}" v="1" dt="2021-12-05T04:41:25.198"/>
    <p1510:client id="{C0701E77-150B-4DE0-97A2-67375583BBAC}" v="8" dt="2021-12-06T02:03:46.080"/>
    <p1510:client id="{CFFE39B7-A49F-42F7-89C0-C15294F5C01B}" v="963" dt="2021-12-06T03:54:49.585"/>
    <p1510:client id="{D2847D59-3B7C-4CD1-B1CD-9A6550902E69}" v="106" dt="2021-12-05T20:44:21.4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4" d="100"/>
          <a:sy n="74" d="100"/>
        </p:scale>
        <p:origin x="1013" y="58"/>
      </p:cViewPr>
      <p:guideLst>
        <p:guide orient="horz" pos="3408"/>
        <p:guide pos="480"/>
        <p:guide pos="3408"/>
        <p:guide orient="horz" pos="120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ata2.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1A54A2-FECF-497C-B0D2-2452721A9E76}"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36537FA7-605E-493D-BE47-00F172C119AB}">
      <dgm:prSet custT="1"/>
      <dgm:spPr/>
      <dgm:t>
        <a:bodyPr/>
        <a:lstStyle/>
        <a:p>
          <a:pPr>
            <a:lnSpc>
              <a:spcPct val="100000"/>
            </a:lnSpc>
          </a:pPr>
          <a:r>
            <a:rPr lang="en-US" sz="1400" kern="1200">
              <a:solidFill>
                <a:schemeClr val="tx1"/>
              </a:solidFill>
              <a:latin typeface="+mn-lt"/>
              <a:ea typeface="+mn-ea"/>
              <a:cs typeface="+mn-cs"/>
            </a:rPr>
            <a:t>Employees to be put on shifts based on the level of food order demand in the week, instead of uniform distribution</a:t>
          </a:r>
        </a:p>
      </dgm:t>
    </dgm:pt>
    <dgm:pt modelId="{3B2BC0C3-2FB5-4491-BEB7-BC0F66A3FA13}" type="parTrans" cxnId="{FF4E5C22-F6BE-4389-B835-0339BAB36B14}">
      <dgm:prSet/>
      <dgm:spPr/>
      <dgm:t>
        <a:bodyPr/>
        <a:lstStyle/>
        <a:p>
          <a:endParaRPr lang="en-US"/>
        </a:p>
      </dgm:t>
    </dgm:pt>
    <dgm:pt modelId="{F8884168-A967-486C-AE33-4E043D7D54F4}" type="sibTrans" cxnId="{FF4E5C22-F6BE-4389-B835-0339BAB36B14}">
      <dgm:prSet/>
      <dgm:spPr/>
      <dgm:t>
        <a:bodyPr/>
        <a:lstStyle/>
        <a:p>
          <a:pPr>
            <a:lnSpc>
              <a:spcPct val="100000"/>
            </a:lnSpc>
          </a:pPr>
          <a:endParaRPr lang="en-US"/>
        </a:p>
      </dgm:t>
    </dgm:pt>
    <dgm:pt modelId="{B850F506-052C-4658-B890-71AA595C8BC7}">
      <dgm:prSet custT="1"/>
      <dgm:spPr/>
      <dgm:t>
        <a:bodyPr/>
        <a:lstStyle/>
        <a:p>
          <a:pPr>
            <a:lnSpc>
              <a:spcPct val="100000"/>
            </a:lnSpc>
          </a:pPr>
          <a:r>
            <a:rPr lang="en-US" sz="1400" kern="1200">
              <a:solidFill>
                <a:prstClr val="black"/>
              </a:solidFill>
              <a:latin typeface="Franklin Gothic Book" panose="020B0502020104020203"/>
              <a:ea typeface="+mn-ea"/>
              <a:cs typeface="+mn-cs"/>
            </a:rPr>
            <a:t>Daily inventory should be checked to take care of days where multiple items are required in advance. A recurring reminder in calendar to order would help</a:t>
          </a:r>
        </a:p>
      </dgm:t>
    </dgm:pt>
    <dgm:pt modelId="{DB9811A3-0588-45B4-B429-D7F53DCBDB72}" type="parTrans" cxnId="{A0F318A7-3DF6-41EB-9AC4-2ABAD5EE4433}">
      <dgm:prSet/>
      <dgm:spPr/>
      <dgm:t>
        <a:bodyPr/>
        <a:lstStyle/>
        <a:p>
          <a:endParaRPr lang="en-US"/>
        </a:p>
      </dgm:t>
    </dgm:pt>
    <dgm:pt modelId="{1ECA79F3-E7A0-4CC4-8EF1-5BF3241B9C10}" type="sibTrans" cxnId="{A0F318A7-3DF6-41EB-9AC4-2ABAD5EE4433}">
      <dgm:prSet/>
      <dgm:spPr/>
      <dgm:t>
        <a:bodyPr/>
        <a:lstStyle/>
        <a:p>
          <a:pPr>
            <a:lnSpc>
              <a:spcPct val="100000"/>
            </a:lnSpc>
          </a:pPr>
          <a:endParaRPr lang="en-US"/>
        </a:p>
      </dgm:t>
    </dgm:pt>
    <dgm:pt modelId="{F3208463-E018-4789-8BC9-B72471DD12BC}">
      <dgm:prSet custT="1"/>
      <dgm:spPr/>
      <dgm:t>
        <a:bodyPr/>
        <a:lstStyle/>
        <a:p>
          <a:pPr>
            <a:lnSpc>
              <a:spcPct val="100000"/>
            </a:lnSpc>
          </a:pPr>
          <a:r>
            <a:rPr lang="en-US" sz="1400" kern="1200">
              <a:solidFill>
                <a:prstClr val="black"/>
              </a:solidFill>
              <a:latin typeface="Franklin Gothic Book" panose="020B0502020104020203"/>
              <a:ea typeface="+mn-ea"/>
              <a:cs typeface="+mn-cs"/>
            </a:rPr>
            <a:t>All the menu options should be provided on both meal swipe and credit card options as both are very widely and extensively used while ordering</a:t>
          </a:r>
        </a:p>
      </dgm:t>
    </dgm:pt>
    <dgm:pt modelId="{135C5BD6-F52C-495E-8A39-402C6CDA4635}" type="parTrans" cxnId="{1C614C20-AD18-4819-B0D7-77F28FB73F68}">
      <dgm:prSet/>
      <dgm:spPr/>
      <dgm:t>
        <a:bodyPr/>
        <a:lstStyle/>
        <a:p>
          <a:endParaRPr lang="en-US"/>
        </a:p>
      </dgm:t>
    </dgm:pt>
    <dgm:pt modelId="{6C077508-BB8F-427B-B717-7A87E4D33581}" type="sibTrans" cxnId="{1C614C20-AD18-4819-B0D7-77F28FB73F68}">
      <dgm:prSet/>
      <dgm:spPr/>
      <dgm:t>
        <a:bodyPr/>
        <a:lstStyle/>
        <a:p>
          <a:pPr>
            <a:lnSpc>
              <a:spcPct val="100000"/>
            </a:lnSpc>
          </a:pPr>
          <a:endParaRPr lang="en-US"/>
        </a:p>
      </dgm:t>
    </dgm:pt>
    <dgm:pt modelId="{37B78A98-25E1-42E7-BC61-95A5717540A9}">
      <dgm:prSet custT="1"/>
      <dgm:spPr/>
      <dgm:t>
        <a:bodyPr/>
        <a:lstStyle/>
        <a:p>
          <a:pPr>
            <a:lnSpc>
              <a:spcPct val="100000"/>
            </a:lnSpc>
          </a:pPr>
          <a:r>
            <a:rPr lang="en-US" sz="1400" kern="1200">
              <a:solidFill>
                <a:prstClr val="black"/>
              </a:solidFill>
              <a:latin typeface="Franklin Gothic Book" panose="020B0502020104020203"/>
              <a:ea typeface="+mn-ea"/>
              <a:cs typeface="+mn-cs"/>
            </a:rPr>
            <a:t>Having a list of vendors for specific food items in bulk should be provided to the management staff including student manager for crisis management</a:t>
          </a:r>
        </a:p>
      </dgm:t>
    </dgm:pt>
    <dgm:pt modelId="{E21E2488-1094-466F-9C63-659233C5607D}" type="parTrans" cxnId="{30988252-1C82-41A9-A371-501EE19FCFFD}">
      <dgm:prSet/>
      <dgm:spPr/>
      <dgm:t>
        <a:bodyPr/>
        <a:lstStyle/>
        <a:p>
          <a:endParaRPr lang="en-US"/>
        </a:p>
      </dgm:t>
    </dgm:pt>
    <dgm:pt modelId="{BC82E495-F849-4D1B-9A83-126D97825076}" type="sibTrans" cxnId="{30988252-1C82-41A9-A371-501EE19FCFFD}">
      <dgm:prSet/>
      <dgm:spPr/>
      <dgm:t>
        <a:bodyPr/>
        <a:lstStyle/>
        <a:p>
          <a:endParaRPr lang="en-US"/>
        </a:p>
      </dgm:t>
    </dgm:pt>
    <dgm:pt modelId="{43FB4FC8-EE30-468D-91EE-60998C1210DC}" type="pres">
      <dgm:prSet presAssocID="{C81A54A2-FECF-497C-B0D2-2452721A9E76}" presName="root" presStyleCnt="0">
        <dgm:presLayoutVars>
          <dgm:dir/>
          <dgm:resizeHandles val="exact"/>
        </dgm:presLayoutVars>
      </dgm:prSet>
      <dgm:spPr/>
    </dgm:pt>
    <dgm:pt modelId="{AEF9CA2F-74CB-4B05-9EDB-DABC3232EE51}" type="pres">
      <dgm:prSet presAssocID="{C81A54A2-FECF-497C-B0D2-2452721A9E76}" presName="container" presStyleCnt="0">
        <dgm:presLayoutVars>
          <dgm:dir/>
          <dgm:resizeHandles val="exact"/>
        </dgm:presLayoutVars>
      </dgm:prSet>
      <dgm:spPr/>
    </dgm:pt>
    <dgm:pt modelId="{4AC591C6-CE29-431C-AD85-43CA14A127E4}" type="pres">
      <dgm:prSet presAssocID="{36537FA7-605E-493D-BE47-00F172C119AB}" presName="compNode" presStyleCnt="0"/>
      <dgm:spPr/>
    </dgm:pt>
    <dgm:pt modelId="{FE86F540-EAB6-4C3A-9088-6D9DA6FF5C8B}" type="pres">
      <dgm:prSet presAssocID="{36537FA7-605E-493D-BE47-00F172C119AB}" presName="iconBgRect" presStyleLbl="bgShp" presStyleIdx="0" presStyleCnt="4"/>
      <dgm:spPr>
        <a:solidFill>
          <a:schemeClr val="accent5">
            <a:lumMod val="20000"/>
            <a:lumOff val="80000"/>
          </a:schemeClr>
        </a:solidFill>
      </dgm:spPr>
    </dgm:pt>
    <dgm:pt modelId="{853B685B-5A22-424D-817C-258D10D12A66}" type="pres">
      <dgm:prSet presAssocID="{36537FA7-605E-493D-BE47-00F172C119A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Monthly calendar with solid fill"/>
        </a:ext>
      </dgm:extLst>
    </dgm:pt>
    <dgm:pt modelId="{A040B96F-2813-405F-87D8-1A82D0C8AE63}" type="pres">
      <dgm:prSet presAssocID="{36537FA7-605E-493D-BE47-00F172C119AB}" presName="spaceRect" presStyleCnt="0"/>
      <dgm:spPr/>
    </dgm:pt>
    <dgm:pt modelId="{874269A6-9FB4-4D08-8C5E-2F87423CC9F7}" type="pres">
      <dgm:prSet presAssocID="{36537FA7-605E-493D-BE47-00F172C119AB}" presName="textRect" presStyleLbl="revTx" presStyleIdx="0" presStyleCnt="4">
        <dgm:presLayoutVars>
          <dgm:chMax val="1"/>
          <dgm:chPref val="1"/>
        </dgm:presLayoutVars>
      </dgm:prSet>
      <dgm:spPr/>
    </dgm:pt>
    <dgm:pt modelId="{5086E655-BC28-4E41-B982-529DB977BFFE}" type="pres">
      <dgm:prSet presAssocID="{F8884168-A967-486C-AE33-4E043D7D54F4}" presName="sibTrans" presStyleLbl="sibTrans2D1" presStyleIdx="0" presStyleCnt="0"/>
      <dgm:spPr/>
    </dgm:pt>
    <dgm:pt modelId="{FFFFD57B-E77A-4719-9531-BB910D67B50C}" type="pres">
      <dgm:prSet presAssocID="{B850F506-052C-4658-B890-71AA595C8BC7}" presName="compNode" presStyleCnt="0"/>
      <dgm:spPr/>
    </dgm:pt>
    <dgm:pt modelId="{E9457E8C-6BE4-460A-BF24-5338C08D35AD}" type="pres">
      <dgm:prSet presAssocID="{B850F506-052C-4658-B890-71AA595C8BC7}" presName="iconBgRect" presStyleLbl="bgShp" presStyleIdx="1" presStyleCnt="4"/>
      <dgm:spPr>
        <a:solidFill>
          <a:schemeClr val="accent5">
            <a:lumMod val="20000"/>
            <a:lumOff val="80000"/>
          </a:schemeClr>
        </a:solidFill>
      </dgm:spPr>
    </dgm:pt>
    <dgm:pt modelId="{095422B1-7F80-4A81-8D3E-EA8DA23A8520}" type="pres">
      <dgm:prSet presAssocID="{B850F506-052C-4658-B890-71AA595C8BC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Warning with solid fill"/>
        </a:ext>
      </dgm:extLst>
    </dgm:pt>
    <dgm:pt modelId="{BAA7BC18-FFF7-41EA-BCFC-BD282619B723}" type="pres">
      <dgm:prSet presAssocID="{B850F506-052C-4658-B890-71AA595C8BC7}" presName="spaceRect" presStyleCnt="0"/>
      <dgm:spPr/>
    </dgm:pt>
    <dgm:pt modelId="{84B1D541-C548-459A-A29D-29015857CC49}" type="pres">
      <dgm:prSet presAssocID="{B850F506-052C-4658-B890-71AA595C8BC7}" presName="textRect" presStyleLbl="revTx" presStyleIdx="1" presStyleCnt="4">
        <dgm:presLayoutVars>
          <dgm:chMax val="1"/>
          <dgm:chPref val="1"/>
        </dgm:presLayoutVars>
      </dgm:prSet>
      <dgm:spPr/>
    </dgm:pt>
    <dgm:pt modelId="{CF049D3A-2817-4D86-A294-E174111B2EF9}" type="pres">
      <dgm:prSet presAssocID="{1ECA79F3-E7A0-4CC4-8EF1-5BF3241B9C10}" presName="sibTrans" presStyleLbl="sibTrans2D1" presStyleIdx="0" presStyleCnt="0"/>
      <dgm:spPr/>
    </dgm:pt>
    <dgm:pt modelId="{2788991D-B416-470C-AF5C-31608610DD8F}" type="pres">
      <dgm:prSet presAssocID="{F3208463-E018-4789-8BC9-B72471DD12BC}" presName="compNode" presStyleCnt="0"/>
      <dgm:spPr/>
    </dgm:pt>
    <dgm:pt modelId="{DBEAA9B4-8B3A-4D11-B3FA-DEBD527BC559}" type="pres">
      <dgm:prSet presAssocID="{F3208463-E018-4789-8BC9-B72471DD12BC}" presName="iconBgRect" presStyleLbl="bgShp" presStyleIdx="2" presStyleCnt="4" custLinFactNeighborY="31591"/>
      <dgm:spPr>
        <a:solidFill>
          <a:schemeClr val="accent5">
            <a:lumMod val="20000"/>
            <a:lumOff val="80000"/>
          </a:schemeClr>
        </a:solidFill>
      </dgm:spPr>
    </dgm:pt>
    <dgm:pt modelId="{E6542144-46C2-4388-A906-B5086C687567}" type="pres">
      <dgm:prSet presAssocID="{F3208463-E018-4789-8BC9-B72471DD12BC}" presName="iconRect" presStyleLbl="node1" presStyleIdx="2" presStyleCnt="4" custLinFactNeighborX="-1330" custLinFactNeighborY="5398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hecklist with solid fill"/>
        </a:ext>
      </dgm:extLst>
    </dgm:pt>
    <dgm:pt modelId="{C4C62146-3404-4270-9C67-61E0F6566014}" type="pres">
      <dgm:prSet presAssocID="{F3208463-E018-4789-8BC9-B72471DD12BC}" presName="spaceRect" presStyleCnt="0"/>
      <dgm:spPr/>
    </dgm:pt>
    <dgm:pt modelId="{755C006F-08D3-4F73-9796-2A7FE002A627}" type="pres">
      <dgm:prSet presAssocID="{F3208463-E018-4789-8BC9-B72471DD12BC}" presName="textRect" presStyleLbl="revTx" presStyleIdx="2" presStyleCnt="4" custLinFactNeighborY="31591">
        <dgm:presLayoutVars>
          <dgm:chMax val="1"/>
          <dgm:chPref val="1"/>
        </dgm:presLayoutVars>
      </dgm:prSet>
      <dgm:spPr/>
    </dgm:pt>
    <dgm:pt modelId="{E29FFAF8-AACF-404E-B853-3AB0B0B53DE7}" type="pres">
      <dgm:prSet presAssocID="{6C077508-BB8F-427B-B717-7A87E4D33581}" presName="sibTrans" presStyleLbl="sibTrans2D1" presStyleIdx="0" presStyleCnt="0"/>
      <dgm:spPr/>
    </dgm:pt>
    <dgm:pt modelId="{29344BB1-D2A4-4B2D-AFF0-E730594F4A75}" type="pres">
      <dgm:prSet presAssocID="{37B78A98-25E1-42E7-BC61-95A5717540A9}" presName="compNode" presStyleCnt="0"/>
      <dgm:spPr/>
    </dgm:pt>
    <dgm:pt modelId="{60910C32-0F62-4D4F-893F-B4A6E68535DD}" type="pres">
      <dgm:prSet presAssocID="{37B78A98-25E1-42E7-BC61-95A5717540A9}" presName="iconBgRect" presStyleLbl="bgShp" presStyleIdx="3" presStyleCnt="4" custLinFactNeighborY="31591"/>
      <dgm:spPr>
        <a:solidFill>
          <a:schemeClr val="accent5">
            <a:lumMod val="20000"/>
            <a:lumOff val="80000"/>
          </a:schemeClr>
        </a:solidFill>
      </dgm:spPr>
    </dgm:pt>
    <dgm:pt modelId="{E2CB4B3D-74A8-42B4-9725-7A60E0986FBD}" type="pres">
      <dgm:prSet presAssocID="{37B78A98-25E1-42E7-BC61-95A5717540A9}" presName="iconRect" presStyleLbl="node1" presStyleIdx="3" presStyleCnt="4" custLinFactNeighborY="5398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s"/>
        </a:ext>
      </dgm:extLst>
    </dgm:pt>
    <dgm:pt modelId="{5F513A8D-5210-4903-8D39-8E47B35A45CC}" type="pres">
      <dgm:prSet presAssocID="{37B78A98-25E1-42E7-BC61-95A5717540A9}" presName="spaceRect" presStyleCnt="0"/>
      <dgm:spPr/>
    </dgm:pt>
    <dgm:pt modelId="{33B5C65A-121E-4A5A-B5EC-1C0F51D711C3}" type="pres">
      <dgm:prSet presAssocID="{37B78A98-25E1-42E7-BC61-95A5717540A9}" presName="textRect" presStyleLbl="revTx" presStyleIdx="3" presStyleCnt="4" custLinFactNeighborY="31591">
        <dgm:presLayoutVars>
          <dgm:chMax val="1"/>
          <dgm:chPref val="1"/>
        </dgm:presLayoutVars>
      </dgm:prSet>
      <dgm:spPr/>
    </dgm:pt>
  </dgm:ptLst>
  <dgm:cxnLst>
    <dgm:cxn modelId="{1457A318-7345-4C1B-AFA0-F1846FEF3CAB}" type="presOf" srcId="{37B78A98-25E1-42E7-BC61-95A5717540A9}" destId="{33B5C65A-121E-4A5A-B5EC-1C0F51D711C3}" srcOrd="0" destOrd="0" presId="urn:microsoft.com/office/officeart/2018/2/layout/IconCircleList"/>
    <dgm:cxn modelId="{1C614C20-AD18-4819-B0D7-77F28FB73F68}" srcId="{C81A54A2-FECF-497C-B0D2-2452721A9E76}" destId="{F3208463-E018-4789-8BC9-B72471DD12BC}" srcOrd="2" destOrd="0" parTransId="{135C5BD6-F52C-495E-8A39-402C6CDA4635}" sibTransId="{6C077508-BB8F-427B-B717-7A87E4D33581}"/>
    <dgm:cxn modelId="{FF4E5C22-F6BE-4389-B835-0339BAB36B14}" srcId="{C81A54A2-FECF-497C-B0D2-2452721A9E76}" destId="{36537FA7-605E-493D-BE47-00F172C119AB}" srcOrd="0" destOrd="0" parTransId="{3B2BC0C3-2FB5-4491-BEB7-BC0F66A3FA13}" sibTransId="{F8884168-A967-486C-AE33-4E043D7D54F4}"/>
    <dgm:cxn modelId="{611DCD3E-50E3-4242-B418-C1521EF162D3}" type="presOf" srcId="{36537FA7-605E-493D-BE47-00F172C119AB}" destId="{874269A6-9FB4-4D08-8C5E-2F87423CC9F7}" srcOrd="0" destOrd="0" presId="urn:microsoft.com/office/officeart/2018/2/layout/IconCircleList"/>
    <dgm:cxn modelId="{3287036A-2893-4BA5-AD8C-33502B666399}" type="presOf" srcId="{F3208463-E018-4789-8BC9-B72471DD12BC}" destId="{755C006F-08D3-4F73-9796-2A7FE002A627}" srcOrd="0" destOrd="0" presId="urn:microsoft.com/office/officeart/2018/2/layout/IconCircleList"/>
    <dgm:cxn modelId="{B3C21D4E-F96A-40F8-9C4A-043754755625}" type="presOf" srcId="{B850F506-052C-4658-B890-71AA595C8BC7}" destId="{84B1D541-C548-459A-A29D-29015857CC49}" srcOrd="0" destOrd="0" presId="urn:microsoft.com/office/officeart/2018/2/layout/IconCircleList"/>
    <dgm:cxn modelId="{30988252-1C82-41A9-A371-501EE19FCFFD}" srcId="{C81A54A2-FECF-497C-B0D2-2452721A9E76}" destId="{37B78A98-25E1-42E7-BC61-95A5717540A9}" srcOrd="3" destOrd="0" parTransId="{E21E2488-1094-466F-9C63-659233C5607D}" sibTransId="{BC82E495-F849-4D1B-9A83-126D97825076}"/>
    <dgm:cxn modelId="{85E9A773-3672-4D4D-BC00-ED7104E329F6}" type="presOf" srcId="{F8884168-A967-486C-AE33-4E043D7D54F4}" destId="{5086E655-BC28-4E41-B982-529DB977BFFE}" srcOrd="0" destOrd="0" presId="urn:microsoft.com/office/officeart/2018/2/layout/IconCircleList"/>
    <dgm:cxn modelId="{2BEB3C85-094F-4719-A1B0-F184EA500509}" type="presOf" srcId="{1ECA79F3-E7A0-4CC4-8EF1-5BF3241B9C10}" destId="{CF049D3A-2817-4D86-A294-E174111B2EF9}" srcOrd="0" destOrd="0" presId="urn:microsoft.com/office/officeart/2018/2/layout/IconCircleList"/>
    <dgm:cxn modelId="{681BC39E-1C7B-43D1-A477-9FD5F5E05FFF}" type="presOf" srcId="{6C077508-BB8F-427B-B717-7A87E4D33581}" destId="{E29FFAF8-AACF-404E-B853-3AB0B0B53DE7}" srcOrd="0" destOrd="0" presId="urn:microsoft.com/office/officeart/2018/2/layout/IconCircleList"/>
    <dgm:cxn modelId="{A0F318A7-3DF6-41EB-9AC4-2ABAD5EE4433}" srcId="{C81A54A2-FECF-497C-B0D2-2452721A9E76}" destId="{B850F506-052C-4658-B890-71AA595C8BC7}" srcOrd="1" destOrd="0" parTransId="{DB9811A3-0588-45B4-B429-D7F53DCBDB72}" sibTransId="{1ECA79F3-E7A0-4CC4-8EF1-5BF3241B9C10}"/>
    <dgm:cxn modelId="{BD74EFE0-73DC-43FE-8FE3-B59EBB790728}" type="presOf" srcId="{C81A54A2-FECF-497C-B0D2-2452721A9E76}" destId="{43FB4FC8-EE30-468D-91EE-60998C1210DC}" srcOrd="0" destOrd="0" presId="urn:microsoft.com/office/officeart/2018/2/layout/IconCircleList"/>
    <dgm:cxn modelId="{71BA0645-6533-48F3-B5FD-8BC27872AFDB}" type="presParOf" srcId="{43FB4FC8-EE30-468D-91EE-60998C1210DC}" destId="{AEF9CA2F-74CB-4B05-9EDB-DABC3232EE51}" srcOrd="0" destOrd="0" presId="urn:microsoft.com/office/officeart/2018/2/layout/IconCircleList"/>
    <dgm:cxn modelId="{914CD595-166A-46E4-9397-74C812360F0A}" type="presParOf" srcId="{AEF9CA2F-74CB-4B05-9EDB-DABC3232EE51}" destId="{4AC591C6-CE29-431C-AD85-43CA14A127E4}" srcOrd="0" destOrd="0" presId="urn:microsoft.com/office/officeart/2018/2/layout/IconCircleList"/>
    <dgm:cxn modelId="{2AE96CBE-2113-4BD6-B9A4-B02A9B958A41}" type="presParOf" srcId="{4AC591C6-CE29-431C-AD85-43CA14A127E4}" destId="{FE86F540-EAB6-4C3A-9088-6D9DA6FF5C8B}" srcOrd="0" destOrd="0" presId="urn:microsoft.com/office/officeart/2018/2/layout/IconCircleList"/>
    <dgm:cxn modelId="{5C06B2EF-C637-4CDD-ACA7-3F1E6834D13C}" type="presParOf" srcId="{4AC591C6-CE29-431C-AD85-43CA14A127E4}" destId="{853B685B-5A22-424D-817C-258D10D12A66}" srcOrd="1" destOrd="0" presId="urn:microsoft.com/office/officeart/2018/2/layout/IconCircleList"/>
    <dgm:cxn modelId="{73DDBDC1-3998-4C40-8EC4-AC217F912FE6}" type="presParOf" srcId="{4AC591C6-CE29-431C-AD85-43CA14A127E4}" destId="{A040B96F-2813-405F-87D8-1A82D0C8AE63}" srcOrd="2" destOrd="0" presId="urn:microsoft.com/office/officeart/2018/2/layout/IconCircleList"/>
    <dgm:cxn modelId="{4FE8ACA0-C08F-454B-8403-A5C55F62522F}" type="presParOf" srcId="{4AC591C6-CE29-431C-AD85-43CA14A127E4}" destId="{874269A6-9FB4-4D08-8C5E-2F87423CC9F7}" srcOrd="3" destOrd="0" presId="urn:microsoft.com/office/officeart/2018/2/layout/IconCircleList"/>
    <dgm:cxn modelId="{E7E6C9C5-4E68-4DE7-AC68-602271B3BB51}" type="presParOf" srcId="{AEF9CA2F-74CB-4B05-9EDB-DABC3232EE51}" destId="{5086E655-BC28-4E41-B982-529DB977BFFE}" srcOrd="1" destOrd="0" presId="urn:microsoft.com/office/officeart/2018/2/layout/IconCircleList"/>
    <dgm:cxn modelId="{D71A85F1-19D3-4EE6-974B-A4A3450D8A8B}" type="presParOf" srcId="{AEF9CA2F-74CB-4B05-9EDB-DABC3232EE51}" destId="{FFFFD57B-E77A-4719-9531-BB910D67B50C}" srcOrd="2" destOrd="0" presId="urn:microsoft.com/office/officeart/2018/2/layout/IconCircleList"/>
    <dgm:cxn modelId="{57293483-75F3-4592-B365-7379623A5D41}" type="presParOf" srcId="{FFFFD57B-E77A-4719-9531-BB910D67B50C}" destId="{E9457E8C-6BE4-460A-BF24-5338C08D35AD}" srcOrd="0" destOrd="0" presId="urn:microsoft.com/office/officeart/2018/2/layout/IconCircleList"/>
    <dgm:cxn modelId="{3EBC056C-F729-4AC3-99DC-0B6B044092D6}" type="presParOf" srcId="{FFFFD57B-E77A-4719-9531-BB910D67B50C}" destId="{095422B1-7F80-4A81-8D3E-EA8DA23A8520}" srcOrd="1" destOrd="0" presId="urn:microsoft.com/office/officeart/2018/2/layout/IconCircleList"/>
    <dgm:cxn modelId="{AC79DF80-6855-4301-B78B-27E24CC023B9}" type="presParOf" srcId="{FFFFD57B-E77A-4719-9531-BB910D67B50C}" destId="{BAA7BC18-FFF7-41EA-BCFC-BD282619B723}" srcOrd="2" destOrd="0" presId="urn:microsoft.com/office/officeart/2018/2/layout/IconCircleList"/>
    <dgm:cxn modelId="{F6F83BFA-2E2B-482B-9064-8930112BC9A9}" type="presParOf" srcId="{FFFFD57B-E77A-4719-9531-BB910D67B50C}" destId="{84B1D541-C548-459A-A29D-29015857CC49}" srcOrd="3" destOrd="0" presId="urn:microsoft.com/office/officeart/2018/2/layout/IconCircleList"/>
    <dgm:cxn modelId="{014F65BD-4BB3-4685-82FA-229B5CE7139E}" type="presParOf" srcId="{AEF9CA2F-74CB-4B05-9EDB-DABC3232EE51}" destId="{CF049D3A-2817-4D86-A294-E174111B2EF9}" srcOrd="3" destOrd="0" presId="urn:microsoft.com/office/officeart/2018/2/layout/IconCircleList"/>
    <dgm:cxn modelId="{EDFACF19-51C0-45EE-AD85-906BB6DECF6A}" type="presParOf" srcId="{AEF9CA2F-74CB-4B05-9EDB-DABC3232EE51}" destId="{2788991D-B416-470C-AF5C-31608610DD8F}" srcOrd="4" destOrd="0" presId="urn:microsoft.com/office/officeart/2018/2/layout/IconCircleList"/>
    <dgm:cxn modelId="{0E25158F-E9B2-4098-BB9C-D99EEC8DA8D5}" type="presParOf" srcId="{2788991D-B416-470C-AF5C-31608610DD8F}" destId="{DBEAA9B4-8B3A-4D11-B3FA-DEBD527BC559}" srcOrd="0" destOrd="0" presId="urn:microsoft.com/office/officeart/2018/2/layout/IconCircleList"/>
    <dgm:cxn modelId="{9E72D612-3F92-485D-AF2A-8F249023957D}" type="presParOf" srcId="{2788991D-B416-470C-AF5C-31608610DD8F}" destId="{E6542144-46C2-4388-A906-B5086C687567}" srcOrd="1" destOrd="0" presId="urn:microsoft.com/office/officeart/2018/2/layout/IconCircleList"/>
    <dgm:cxn modelId="{3BA943DE-B7D2-4A86-AE2C-5E7FD23E200D}" type="presParOf" srcId="{2788991D-B416-470C-AF5C-31608610DD8F}" destId="{C4C62146-3404-4270-9C67-61E0F6566014}" srcOrd="2" destOrd="0" presId="urn:microsoft.com/office/officeart/2018/2/layout/IconCircleList"/>
    <dgm:cxn modelId="{6183EFB2-6EE9-42CF-823C-16C23CCCCD48}" type="presParOf" srcId="{2788991D-B416-470C-AF5C-31608610DD8F}" destId="{755C006F-08D3-4F73-9796-2A7FE002A627}" srcOrd="3" destOrd="0" presId="urn:microsoft.com/office/officeart/2018/2/layout/IconCircleList"/>
    <dgm:cxn modelId="{F70137BD-2B32-44DE-BB38-F7CB9A055296}" type="presParOf" srcId="{AEF9CA2F-74CB-4B05-9EDB-DABC3232EE51}" destId="{E29FFAF8-AACF-404E-B853-3AB0B0B53DE7}" srcOrd="5" destOrd="0" presId="urn:microsoft.com/office/officeart/2018/2/layout/IconCircleList"/>
    <dgm:cxn modelId="{C67B8E0E-ED74-436F-8CC7-F89EBD17868D}" type="presParOf" srcId="{AEF9CA2F-74CB-4B05-9EDB-DABC3232EE51}" destId="{29344BB1-D2A4-4B2D-AFF0-E730594F4A75}" srcOrd="6" destOrd="0" presId="urn:microsoft.com/office/officeart/2018/2/layout/IconCircleList"/>
    <dgm:cxn modelId="{168A8909-F752-40BA-A82B-3FDB16C8A537}" type="presParOf" srcId="{29344BB1-D2A4-4B2D-AFF0-E730594F4A75}" destId="{60910C32-0F62-4D4F-893F-B4A6E68535DD}" srcOrd="0" destOrd="0" presId="urn:microsoft.com/office/officeart/2018/2/layout/IconCircleList"/>
    <dgm:cxn modelId="{C25BB6F2-A2E6-48BE-B842-3E93A55B2C7E}" type="presParOf" srcId="{29344BB1-D2A4-4B2D-AFF0-E730594F4A75}" destId="{E2CB4B3D-74A8-42B4-9725-7A60E0986FBD}" srcOrd="1" destOrd="0" presId="urn:microsoft.com/office/officeart/2018/2/layout/IconCircleList"/>
    <dgm:cxn modelId="{5EE70E01-2BE4-40EC-A45F-17C62F939419}" type="presParOf" srcId="{29344BB1-D2A4-4B2D-AFF0-E730594F4A75}" destId="{5F513A8D-5210-4903-8D39-8E47B35A45CC}" srcOrd="2" destOrd="0" presId="urn:microsoft.com/office/officeart/2018/2/layout/IconCircleList"/>
    <dgm:cxn modelId="{A54250CA-CE55-4B1A-86F6-BDCB0C1387B6}" type="presParOf" srcId="{29344BB1-D2A4-4B2D-AFF0-E730594F4A75}" destId="{33B5C65A-121E-4A5A-B5EC-1C0F51D711C3}"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81A54A2-FECF-497C-B0D2-2452721A9E76}"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36537FA7-605E-493D-BE47-00F172C119AB}">
      <dgm:prSet custT="1"/>
      <dgm:spPr/>
      <dgm:t>
        <a:bodyPr/>
        <a:lstStyle/>
        <a:p>
          <a:pPr>
            <a:lnSpc>
              <a:spcPct val="100000"/>
            </a:lnSpc>
          </a:pPr>
          <a:r>
            <a:rPr lang="en-US" sz="1400" kern="1200">
              <a:solidFill>
                <a:schemeClr val="tx1"/>
              </a:solidFill>
              <a:latin typeface="+mn-lt"/>
              <a:ea typeface="+mn-ea"/>
              <a:cs typeface="+mn-cs"/>
            </a:rPr>
            <a:t>The tally of inventory utilization is updated at a daily level after taking stock of the inventory in the end. This could be automated by doing it at a transaction level. </a:t>
          </a:r>
        </a:p>
      </dgm:t>
    </dgm:pt>
    <dgm:pt modelId="{3B2BC0C3-2FB5-4491-BEB7-BC0F66A3FA13}" type="parTrans" cxnId="{FF4E5C22-F6BE-4389-B835-0339BAB36B14}">
      <dgm:prSet/>
      <dgm:spPr/>
      <dgm:t>
        <a:bodyPr/>
        <a:lstStyle/>
        <a:p>
          <a:endParaRPr lang="en-US"/>
        </a:p>
      </dgm:t>
    </dgm:pt>
    <dgm:pt modelId="{F8884168-A967-486C-AE33-4E043D7D54F4}" type="sibTrans" cxnId="{FF4E5C22-F6BE-4389-B835-0339BAB36B14}">
      <dgm:prSet/>
      <dgm:spPr/>
      <dgm:t>
        <a:bodyPr/>
        <a:lstStyle/>
        <a:p>
          <a:pPr>
            <a:lnSpc>
              <a:spcPct val="100000"/>
            </a:lnSpc>
          </a:pPr>
          <a:endParaRPr lang="en-US"/>
        </a:p>
      </dgm:t>
    </dgm:pt>
    <dgm:pt modelId="{B850F506-052C-4658-B890-71AA595C8BC7}">
      <dgm:prSet custT="1"/>
      <dgm:spPr/>
      <dgm:t>
        <a:bodyPr/>
        <a:lstStyle/>
        <a:p>
          <a:pPr>
            <a:lnSpc>
              <a:spcPct val="100000"/>
            </a:lnSpc>
          </a:pPr>
          <a:r>
            <a:rPr lang="en-US" sz="1400"/>
            <a:t>A link between employee and orders table is not present. This could be added for more effective human resource management. </a:t>
          </a:r>
        </a:p>
      </dgm:t>
    </dgm:pt>
    <dgm:pt modelId="{DB9811A3-0588-45B4-B429-D7F53DCBDB72}" type="parTrans" cxnId="{A0F318A7-3DF6-41EB-9AC4-2ABAD5EE4433}">
      <dgm:prSet/>
      <dgm:spPr/>
      <dgm:t>
        <a:bodyPr/>
        <a:lstStyle/>
        <a:p>
          <a:endParaRPr lang="en-US"/>
        </a:p>
      </dgm:t>
    </dgm:pt>
    <dgm:pt modelId="{1ECA79F3-E7A0-4CC4-8EF1-5BF3241B9C10}" type="sibTrans" cxnId="{A0F318A7-3DF6-41EB-9AC4-2ABAD5EE4433}">
      <dgm:prSet/>
      <dgm:spPr/>
      <dgm:t>
        <a:bodyPr/>
        <a:lstStyle/>
        <a:p>
          <a:pPr>
            <a:lnSpc>
              <a:spcPct val="100000"/>
            </a:lnSpc>
          </a:pPr>
          <a:endParaRPr lang="en-US"/>
        </a:p>
      </dgm:t>
    </dgm:pt>
    <dgm:pt modelId="{F3208463-E018-4789-8BC9-B72471DD12BC}">
      <dgm:prSet custT="1"/>
      <dgm:spPr/>
      <dgm:t>
        <a:bodyPr/>
        <a:lstStyle/>
        <a:p>
          <a:pPr>
            <a:lnSpc>
              <a:spcPct val="100000"/>
            </a:lnSpc>
          </a:pPr>
          <a:r>
            <a:rPr lang="en-US" sz="1400" kern="1200">
              <a:solidFill>
                <a:prstClr val="black"/>
              </a:solidFill>
              <a:latin typeface="Franklin Gothic Book" panose="020B0502020104020203"/>
              <a:ea typeface="+mn-ea"/>
              <a:cs typeface="+mn-cs"/>
            </a:rPr>
            <a:t>Stored procedures could be implemented to automatically calculate the expiry duration of items at a daily level.</a:t>
          </a:r>
        </a:p>
      </dgm:t>
    </dgm:pt>
    <dgm:pt modelId="{135C5BD6-F52C-495E-8A39-402C6CDA4635}" type="parTrans" cxnId="{1C614C20-AD18-4819-B0D7-77F28FB73F68}">
      <dgm:prSet/>
      <dgm:spPr/>
      <dgm:t>
        <a:bodyPr/>
        <a:lstStyle/>
        <a:p>
          <a:endParaRPr lang="en-US"/>
        </a:p>
      </dgm:t>
    </dgm:pt>
    <dgm:pt modelId="{6C077508-BB8F-427B-B717-7A87E4D33581}" type="sibTrans" cxnId="{1C614C20-AD18-4819-B0D7-77F28FB73F68}">
      <dgm:prSet/>
      <dgm:spPr/>
      <dgm:t>
        <a:bodyPr/>
        <a:lstStyle/>
        <a:p>
          <a:pPr>
            <a:lnSpc>
              <a:spcPct val="100000"/>
            </a:lnSpc>
          </a:pPr>
          <a:endParaRPr lang="en-US"/>
        </a:p>
      </dgm:t>
    </dgm:pt>
    <dgm:pt modelId="{37B78A98-25E1-42E7-BC61-95A5717540A9}">
      <dgm:prSet custT="1"/>
      <dgm:spPr/>
      <dgm:t>
        <a:bodyPr/>
        <a:lstStyle/>
        <a:p>
          <a:pPr>
            <a:lnSpc>
              <a:spcPct val="100000"/>
            </a:lnSpc>
          </a:pPr>
          <a:r>
            <a:rPr lang="en-US" sz="1400" kern="1200">
              <a:solidFill>
                <a:prstClr val="black"/>
              </a:solidFill>
              <a:latin typeface="Franklin Gothic Book" panose="020B0502020104020203"/>
              <a:ea typeface="+mn-ea"/>
              <a:cs typeface="+mn-cs"/>
            </a:rPr>
            <a:t>Beverages are very customizable and the same can be implemented in our database as it is designed to scale.</a:t>
          </a:r>
        </a:p>
      </dgm:t>
    </dgm:pt>
    <dgm:pt modelId="{E21E2488-1094-466F-9C63-659233C5607D}" type="parTrans" cxnId="{30988252-1C82-41A9-A371-501EE19FCFFD}">
      <dgm:prSet/>
      <dgm:spPr/>
      <dgm:t>
        <a:bodyPr/>
        <a:lstStyle/>
        <a:p>
          <a:endParaRPr lang="en-US"/>
        </a:p>
      </dgm:t>
    </dgm:pt>
    <dgm:pt modelId="{BC82E495-F849-4D1B-9A83-126D97825076}" type="sibTrans" cxnId="{30988252-1C82-41A9-A371-501EE19FCFFD}">
      <dgm:prSet/>
      <dgm:spPr/>
      <dgm:t>
        <a:bodyPr/>
        <a:lstStyle/>
        <a:p>
          <a:endParaRPr lang="en-US"/>
        </a:p>
      </dgm:t>
    </dgm:pt>
    <dgm:pt modelId="{43FB4FC8-EE30-468D-91EE-60998C1210DC}" type="pres">
      <dgm:prSet presAssocID="{C81A54A2-FECF-497C-B0D2-2452721A9E76}" presName="root" presStyleCnt="0">
        <dgm:presLayoutVars>
          <dgm:dir/>
          <dgm:resizeHandles val="exact"/>
        </dgm:presLayoutVars>
      </dgm:prSet>
      <dgm:spPr/>
    </dgm:pt>
    <dgm:pt modelId="{AEF9CA2F-74CB-4B05-9EDB-DABC3232EE51}" type="pres">
      <dgm:prSet presAssocID="{C81A54A2-FECF-497C-B0D2-2452721A9E76}" presName="container" presStyleCnt="0">
        <dgm:presLayoutVars>
          <dgm:dir/>
          <dgm:resizeHandles val="exact"/>
        </dgm:presLayoutVars>
      </dgm:prSet>
      <dgm:spPr/>
    </dgm:pt>
    <dgm:pt modelId="{4AC591C6-CE29-431C-AD85-43CA14A127E4}" type="pres">
      <dgm:prSet presAssocID="{36537FA7-605E-493D-BE47-00F172C119AB}" presName="compNode" presStyleCnt="0"/>
      <dgm:spPr/>
    </dgm:pt>
    <dgm:pt modelId="{FE86F540-EAB6-4C3A-9088-6D9DA6FF5C8B}" type="pres">
      <dgm:prSet presAssocID="{36537FA7-605E-493D-BE47-00F172C119AB}" presName="iconBgRect" presStyleLbl="bgShp" presStyleIdx="0" presStyleCnt="4"/>
      <dgm:spPr>
        <a:solidFill>
          <a:schemeClr val="accent5">
            <a:lumMod val="20000"/>
            <a:lumOff val="80000"/>
          </a:schemeClr>
        </a:solidFill>
      </dgm:spPr>
    </dgm:pt>
    <dgm:pt modelId="{853B685B-5A22-424D-817C-258D10D12A66}" type="pres">
      <dgm:prSet presAssocID="{36537FA7-605E-493D-BE47-00F172C119A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lipboard Checked with solid fill"/>
        </a:ext>
      </dgm:extLst>
    </dgm:pt>
    <dgm:pt modelId="{A040B96F-2813-405F-87D8-1A82D0C8AE63}" type="pres">
      <dgm:prSet presAssocID="{36537FA7-605E-493D-BE47-00F172C119AB}" presName="spaceRect" presStyleCnt="0"/>
      <dgm:spPr/>
    </dgm:pt>
    <dgm:pt modelId="{874269A6-9FB4-4D08-8C5E-2F87423CC9F7}" type="pres">
      <dgm:prSet presAssocID="{36537FA7-605E-493D-BE47-00F172C119AB}" presName="textRect" presStyleLbl="revTx" presStyleIdx="0" presStyleCnt="4">
        <dgm:presLayoutVars>
          <dgm:chMax val="1"/>
          <dgm:chPref val="1"/>
        </dgm:presLayoutVars>
      </dgm:prSet>
      <dgm:spPr/>
    </dgm:pt>
    <dgm:pt modelId="{5086E655-BC28-4E41-B982-529DB977BFFE}" type="pres">
      <dgm:prSet presAssocID="{F8884168-A967-486C-AE33-4E043D7D54F4}" presName="sibTrans" presStyleLbl="sibTrans2D1" presStyleIdx="0" presStyleCnt="0"/>
      <dgm:spPr/>
    </dgm:pt>
    <dgm:pt modelId="{FFFFD57B-E77A-4719-9531-BB910D67B50C}" type="pres">
      <dgm:prSet presAssocID="{B850F506-052C-4658-B890-71AA595C8BC7}" presName="compNode" presStyleCnt="0"/>
      <dgm:spPr/>
    </dgm:pt>
    <dgm:pt modelId="{E9457E8C-6BE4-460A-BF24-5338C08D35AD}" type="pres">
      <dgm:prSet presAssocID="{B850F506-052C-4658-B890-71AA595C8BC7}" presName="iconBgRect" presStyleLbl="bgShp" presStyleIdx="1" presStyleCnt="4"/>
      <dgm:spPr>
        <a:solidFill>
          <a:schemeClr val="accent5">
            <a:lumMod val="20000"/>
            <a:lumOff val="80000"/>
          </a:schemeClr>
        </a:solidFill>
      </dgm:spPr>
    </dgm:pt>
    <dgm:pt modelId="{095422B1-7F80-4A81-8D3E-EA8DA23A8520}" type="pres">
      <dgm:prSet presAssocID="{B850F506-052C-4658-B890-71AA595C8BC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BAA7BC18-FFF7-41EA-BCFC-BD282619B723}" type="pres">
      <dgm:prSet presAssocID="{B850F506-052C-4658-B890-71AA595C8BC7}" presName="spaceRect" presStyleCnt="0"/>
      <dgm:spPr/>
    </dgm:pt>
    <dgm:pt modelId="{84B1D541-C548-459A-A29D-29015857CC49}" type="pres">
      <dgm:prSet presAssocID="{B850F506-052C-4658-B890-71AA595C8BC7}" presName="textRect" presStyleLbl="revTx" presStyleIdx="1" presStyleCnt="4">
        <dgm:presLayoutVars>
          <dgm:chMax val="1"/>
          <dgm:chPref val="1"/>
        </dgm:presLayoutVars>
      </dgm:prSet>
      <dgm:spPr/>
    </dgm:pt>
    <dgm:pt modelId="{CF049D3A-2817-4D86-A294-E174111B2EF9}" type="pres">
      <dgm:prSet presAssocID="{1ECA79F3-E7A0-4CC4-8EF1-5BF3241B9C10}" presName="sibTrans" presStyleLbl="sibTrans2D1" presStyleIdx="0" presStyleCnt="0"/>
      <dgm:spPr/>
    </dgm:pt>
    <dgm:pt modelId="{2788991D-B416-470C-AF5C-31608610DD8F}" type="pres">
      <dgm:prSet presAssocID="{F3208463-E018-4789-8BC9-B72471DD12BC}" presName="compNode" presStyleCnt="0"/>
      <dgm:spPr/>
    </dgm:pt>
    <dgm:pt modelId="{DBEAA9B4-8B3A-4D11-B3FA-DEBD527BC559}" type="pres">
      <dgm:prSet presAssocID="{F3208463-E018-4789-8BC9-B72471DD12BC}" presName="iconBgRect" presStyleLbl="bgShp" presStyleIdx="2" presStyleCnt="4" custLinFactNeighborY="31591"/>
      <dgm:spPr>
        <a:solidFill>
          <a:schemeClr val="accent5">
            <a:lumMod val="20000"/>
            <a:lumOff val="80000"/>
          </a:schemeClr>
        </a:solidFill>
      </dgm:spPr>
    </dgm:pt>
    <dgm:pt modelId="{E6542144-46C2-4388-A906-B5086C687567}" type="pres">
      <dgm:prSet presAssocID="{F3208463-E018-4789-8BC9-B72471DD12BC}" presName="iconRect" presStyleLbl="node1" presStyleIdx="2" presStyleCnt="4" custLinFactNeighborX="-1330" custLinFactNeighborY="5398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Workflow with solid fill"/>
        </a:ext>
      </dgm:extLst>
    </dgm:pt>
    <dgm:pt modelId="{C4C62146-3404-4270-9C67-61E0F6566014}" type="pres">
      <dgm:prSet presAssocID="{F3208463-E018-4789-8BC9-B72471DD12BC}" presName="spaceRect" presStyleCnt="0"/>
      <dgm:spPr/>
    </dgm:pt>
    <dgm:pt modelId="{755C006F-08D3-4F73-9796-2A7FE002A627}" type="pres">
      <dgm:prSet presAssocID="{F3208463-E018-4789-8BC9-B72471DD12BC}" presName="textRect" presStyleLbl="revTx" presStyleIdx="2" presStyleCnt="4" custLinFactNeighborY="31591">
        <dgm:presLayoutVars>
          <dgm:chMax val="1"/>
          <dgm:chPref val="1"/>
        </dgm:presLayoutVars>
      </dgm:prSet>
      <dgm:spPr/>
    </dgm:pt>
    <dgm:pt modelId="{E29FFAF8-AACF-404E-B853-3AB0B0B53DE7}" type="pres">
      <dgm:prSet presAssocID="{6C077508-BB8F-427B-B717-7A87E4D33581}" presName="sibTrans" presStyleLbl="sibTrans2D1" presStyleIdx="0" presStyleCnt="0"/>
      <dgm:spPr/>
    </dgm:pt>
    <dgm:pt modelId="{29344BB1-D2A4-4B2D-AFF0-E730594F4A75}" type="pres">
      <dgm:prSet presAssocID="{37B78A98-25E1-42E7-BC61-95A5717540A9}" presName="compNode" presStyleCnt="0"/>
      <dgm:spPr/>
    </dgm:pt>
    <dgm:pt modelId="{60910C32-0F62-4D4F-893F-B4A6E68535DD}" type="pres">
      <dgm:prSet presAssocID="{37B78A98-25E1-42E7-BC61-95A5717540A9}" presName="iconBgRect" presStyleLbl="bgShp" presStyleIdx="3" presStyleCnt="4" custLinFactNeighborY="31591"/>
      <dgm:spPr>
        <a:solidFill>
          <a:schemeClr val="accent5">
            <a:lumMod val="20000"/>
            <a:lumOff val="80000"/>
          </a:schemeClr>
        </a:solidFill>
      </dgm:spPr>
    </dgm:pt>
    <dgm:pt modelId="{E2CB4B3D-74A8-42B4-9725-7A60E0986FBD}" type="pres">
      <dgm:prSet presAssocID="{37B78A98-25E1-42E7-BC61-95A5717540A9}" presName="iconRect" presStyleLbl="node1" presStyleIdx="3" presStyleCnt="4" custLinFactNeighborY="5398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ubble Tea with solid fill"/>
        </a:ext>
      </dgm:extLst>
    </dgm:pt>
    <dgm:pt modelId="{5F513A8D-5210-4903-8D39-8E47B35A45CC}" type="pres">
      <dgm:prSet presAssocID="{37B78A98-25E1-42E7-BC61-95A5717540A9}" presName="spaceRect" presStyleCnt="0"/>
      <dgm:spPr/>
    </dgm:pt>
    <dgm:pt modelId="{33B5C65A-121E-4A5A-B5EC-1C0F51D711C3}" type="pres">
      <dgm:prSet presAssocID="{37B78A98-25E1-42E7-BC61-95A5717540A9}" presName="textRect" presStyleLbl="revTx" presStyleIdx="3" presStyleCnt="4" custLinFactNeighborY="31591">
        <dgm:presLayoutVars>
          <dgm:chMax val="1"/>
          <dgm:chPref val="1"/>
        </dgm:presLayoutVars>
      </dgm:prSet>
      <dgm:spPr/>
    </dgm:pt>
  </dgm:ptLst>
  <dgm:cxnLst>
    <dgm:cxn modelId="{1457A318-7345-4C1B-AFA0-F1846FEF3CAB}" type="presOf" srcId="{37B78A98-25E1-42E7-BC61-95A5717540A9}" destId="{33B5C65A-121E-4A5A-B5EC-1C0F51D711C3}" srcOrd="0" destOrd="0" presId="urn:microsoft.com/office/officeart/2018/2/layout/IconCircleList"/>
    <dgm:cxn modelId="{1C614C20-AD18-4819-B0D7-77F28FB73F68}" srcId="{C81A54A2-FECF-497C-B0D2-2452721A9E76}" destId="{F3208463-E018-4789-8BC9-B72471DD12BC}" srcOrd="2" destOrd="0" parTransId="{135C5BD6-F52C-495E-8A39-402C6CDA4635}" sibTransId="{6C077508-BB8F-427B-B717-7A87E4D33581}"/>
    <dgm:cxn modelId="{FF4E5C22-F6BE-4389-B835-0339BAB36B14}" srcId="{C81A54A2-FECF-497C-B0D2-2452721A9E76}" destId="{36537FA7-605E-493D-BE47-00F172C119AB}" srcOrd="0" destOrd="0" parTransId="{3B2BC0C3-2FB5-4491-BEB7-BC0F66A3FA13}" sibTransId="{F8884168-A967-486C-AE33-4E043D7D54F4}"/>
    <dgm:cxn modelId="{611DCD3E-50E3-4242-B418-C1521EF162D3}" type="presOf" srcId="{36537FA7-605E-493D-BE47-00F172C119AB}" destId="{874269A6-9FB4-4D08-8C5E-2F87423CC9F7}" srcOrd="0" destOrd="0" presId="urn:microsoft.com/office/officeart/2018/2/layout/IconCircleList"/>
    <dgm:cxn modelId="{3287036A-2893-4BA5-AD8C-33502B666399}" type="presOf" srcId="{F3208463-E018-4789-8BC9-B72471DD12BC}" destId="{755C006F-08D3-4F73-9796-2A7FE002A627}" srcOrd="0" destOrd="0" presId="urn:microsoft.com/office/officeart/2018/2/layout/IconCircleList"/>
    <dgm:cxn modelId="{B3C21D4E-F96A-40F8-9C4A-043754755625}" type="presOf" srcId="{B850F506-052C-4658-B890-71AA595C8BC7}" destId="{84B1D541-C548-459A-A29D-29015857CC49}" srcOrd="0" destOrd="0" presId="urn:microsoft.com/office/officeart/2018/2/layout/IconCircleList"/>
    <dgm:cxn modelId="{30988252-1C82-41A9-A371-501EE19FCFFD}" srcId="{C81A54A2-FECF-497C-B0D2-2452721A9E76}" destId="{37B78A98-25E1-42E7-BC61-95A5717540A9}" srcOrd="3" destOrd="0" parTransId="{E21E2488-1094-466F-9C63-659233C5607D}" sibTransId="{BC82E495-F849-4D1B-9A83-126D97825076}"/>
    <dgm:cxn modelId="{85E9A773-3672-4D4D-BC00-ED7104E329F6}" type="presOf" srcId="{F8884168-A967-486C-AE33-4E043D7D54F4}" destId="{5086E655-BC28-4E41-B982-529DB977BFFE}" srcOrd="0" destOrd="0" presId="urn:microsoft.com/office/officeart/2018/2/layout/IconCircleList"/>
    <dgm:cxn modelId="{2BEB3C85-094F-4719-A1B0-F184EA500509}" type="presOf" srcId="{1ECA79F3-E7A0-4CC4-8EF1-5BF3241B9C10}" destId="{CF049D3A-2817-4D86-A294-E174111B2EF9}" srcOrd="0" destOrd="0" presId="urn:microsoft.com/office/officeart/2018/2/layout/IconCircleList"/>
    <dgm:cxn modelId="{681BC39E-1C7B-43D1-A477-9FD5F5E05FFF}" type="presOf" srcId="{6C077508-BB8F-427B-B717-7A87E4D33581}" destId="{E29FFAF8-AACF-404E-B853-3AB0B0B53DE7}" srcOrd="0" destOrd="0" presId="urn:microsoft.com/office/officeart/2018/2/layout/IconCircleList"/>
    <dgm:cxn modelId="{A0F318A7-3DF6-41EB-9AC4-2ABAD5EE4433}" srcId="{C81A54A2-FECF-497C-B0D2-2452721A9E76}" destId="{B850F506-052C-4658-B890-71AA595C8BC7}" srcOrd="1" destOrd="0" parTransId="{DB9811A3-0588-45B4-B429-D7F53DCBDB72}" sibTransId="{1ECA79F3-E7A0-4CC4-8EF1-5BF3241B9C10}"/>
    <dgm:cxn modelId="{BD74EFE0-73DC-43FE-8FE3-B59EBB790728}" type="presOf" srcId="{C81A54A2-FECF-497C-B0D2-2452721A9E76}" destId="{43FB4FC8-EE30-468D-91EE-60998C1210DC}" srcOrd="0" destOrd="0" presId="urn:microsoft.com/office/officeart/2018/2/layout/IconCircleList"/>
    <dgm:cxn modelId="{71BA0645-6533-48F3-B5FD-8BC27872AFDB}" type="presParOf" srcId="{43FB4FC8-EE30-468D-91EE-60998C1210DC}" destId="{AEF9CA2F-74CB-4B05-9EDB-DABC3232EE51}" srcOrd="0" destOrd="0" presId="urn:microsoft.com/office/officeart/2018/2/layout/IconCircleList"/>
    <dgm:cxn modelId="{914CD595-166A-46E4-9397-74C812360F0A}" type="presParOf" srcId="{AEF9CA2F-74CB-4B05-9EDB-DABC3232EE51}" destId="{4AC591C6-CE29-431C-AD85-43CA14A127E4}" srcOrd="0" destOrd="0" presId="urn:microsoft.com/office/officeart/2018/2/layout/IconCircleList"/>
    <dgm:cxn modelId="{2AE96CBE-2113-4BD6-B9A4-B02A9B958A41}" type="presParOf" srcId="{4AC591C6-CE29-431C-AD85-43CA14A127E4}" destId="{FE86F540-EAB6-4C3A-9088-6D9DA6FF5C8B}" srcOrd="0" destOrd="0" presId="urn:microsoft.com/office/officeart/2018/2/layout/IconCircleList"/>
    <dgm:cxn modelId="{5C06B2EF-C637-4CDD-ACA7-3F1E6834D13C}" type="presParOf" srcId="{4AC591C6-CE29-431C-AD85-43CA14A127E4}" destId="{853B685B-5A22-424D-817C-258D10D12A66}" srcOrd="1" destOrd="0" presId="urn:microsoft.com/office/officeart/2018/2/layout/IconCircleList"/>
    <dgm:cxn modelId="{73DDBDC1-3998-4C40-8EC4-AC217F912FE6}" type="presParOf" srcId="{4AC591C6-CE29-431C-AD85-43CA14A127E4}" destId="{A040B96F-2813-405F-87D8-1A82D0C8AE63}" srcOrd="2" destOrd="0" presId="urn:microsoft.com/office/officeart/2018/2/layout/IconCircleList"/>
    <dgm:cxn modelId="{4FE8ACA0-C08F-454B-8403-A5C55F62522F}" type="presParOf" srcId="{4AC591C6-CE29-431C-AD85-43CA14A127E4}" destId="{874269A6-9FB4-4D08-8C5E-2F87423CC9F7}" srcOrd="3" destOrd="0" presId="urn:microsoft.com/office/officeart/2018/2/layout/IconCircleList"/>
    <dgm:cxn modelId="{E7E6C9C5-4E68-4DE7-AC68-602271B3BB51}" type="presParOf" srcId="{AEF9CA2F-74CB-4B05-9EDB-DABC3232EE51}" destId="{5086E655-BC28-4E41-B982-529DB977BFFE}" srcOrd="1" destOrd="0" presId="urn:microsoft.com/office/officeart/2018/2/layout/IconCircleList"/>
    <dgm:cxn modelId="{D71A85F1-19D3-4EE6-974B-A4A3450D8A8B}" type="presParOf" srcId="{AEF9CA2F-74CB-4B05-9EDB-DABC3232EE51}" destId="{FFFFD57B-E77A-4719-9531-BB910D67B50C}" srcOrd="2" destOrd="0" presId="urn:microsoft.com/office/officeart/2018/2/layout/IconCircleList"/>
    <dgm:cxn modelId="{57293483-75F3-4592-B365-7379623A5D41}" type="presParOf" srcId="{FFFFD57B-E77A-4719-9531-BB910D67B50C}" destId="{E9457E8C-6BE4-460A-BF24-5338C08D35AD}" srcOrd="0" destOrd="0" presId="urn:microsoft.com/office/officeart/2018/2/layout/IconCircleList"/>
    <dgm:cxn modelId="{3EBC056C-F729-4AC3-99DC-0B6B044092D6}" type="presParOf" srcId="{FFFFD57B-E77A-4719-9531-BB910D67B50C}" destId="{095422B1-7F80-4A81-8D3E-EA8DA23A8520}" srcOrd="1" destOrd="0" presId="urn:microsoft.com/office/officeart/2018/2/layout/IconCircleList"/>
    <dgm:cxn modelId="{AC79DF80-6855-4301-B78B-27E24CC023B9}" type="presParOf" srcId="{FFFFD57B-E77A-4719-9531-BB910D67B50C}" destId="{BAA7BC18-FFF7-41EA-BCFC-BD282619B723}" srcOrd="2" destOrd="0" presId="urn:microsoft.com/office/officeart/2018/2/layout/IconCircleList"/>
    <dgm:cxn modelId="{F6F83BFA-2E2B-482B-9064-8930112BC9A9}" type="presParOf" srcId="{FFFFD57B-E77A-4719-9531-BB910D67B50C}" destId="{84B1D541-C548-459A-A29D-29015857CC49}" srcOrd="3" destOrd="0" presId="urn:microsoft.com/office/officeart/2018/2/layout/IconCircleList"/>
    <dgm:cxn modelId="{014F65BD-4BB3-4685-82FA-229B5CE7139E}" type="presParOf" srcId="{AEF9CA2F-74CB-4B05-9EDB-DABC3232EE51}" destId="{CF049D3A-2817-4D86-A294-E174111B2EF9}" srcOrd="3" destOrd="0" presId="urn:microsoft.com/office/officeart/2018/2/layout/IconCircleList"/>
    <dgm:cxn modelId="{EDFACF19-51C0-45EE-AD85-906BB6DECF6A}" type="presParOf" srcId="{AEF9CA2F-74CB-4B05-9EDB-DABC3232EE51}" destId="{2788991D-B416-470C-AF5C-31608610DD8F}" srcOrd="4" destOrd="0" presId="urn:microsoft.com/office/officeart/2018/2/layout/IconCircleList"/>
    <dgm:cxn modelId="{0E25158F-E9B2-4098-BB9C-D99EEC8DA8D5}" type="presParOf" srcId="{2788991D-B416-470C-AF5C-31608610DD8F}" destId="{DBEAA9B4-8B3A-4D11-B3FA-DEBD527BC559}" srcOrd="0" destOrd="0" presId="urn:microsoft.com/office/officeart/2018/2/layout/IconCircleList"/>
    <dgm:cxn modelId="{9E72D612-3F92-485D-AF2A-8F249023957D}" type="presParOf" srcId="{2788991D-B416-470C-AF5C-31608610DD8F}" destId="{E6542144-46C2-4388-A906-B5086C687567}" srcOrd="1" destOrd="0" presId="urn:microsoft.com/office/officeart/2018/2/layout/IconCircleList"/>
    <dgm:cxn modelId="{3BA943DE-B7D2-4A86-AE2C-5E7FD23E200D}" type="presParOf" srcId="{2788991D-B416-470C-AF5C-31608610DD8F}" destId="{C4C62146-3404-4270-9C67-61E0F6566014}" srcOrd="2" destOrd="0" presId="urn:microsoft.com/office/officeart/2018/2/layout/IconCircleList"/>
    <dgm:cxn modelId="{6183EFB2-6EE9-42CF-823C-16C23CCCCD48}" type="presParOf" srcId="{2788991D-B416-470C-AF5C-31608610DD8F}" destId="{755C006F-08D3-4F73-9796-2A7FE002A627}" srcOrd="3" destOrd="0" presId="urn:microsoft.com/office/officeart/2018/2/layout/IconCircleList"/>
    <dgm:cxn modelId="{F70137BD-2B32-44DE-BB38-F7CB9A055296}" type="presParOf" srcId="{AEF9CA2F-74CB-4B05-9EDB-DABC3232EE51}" destId="{E29FFAF8-AACF-404E-B853-3AB0B0B53DE7}" srcOrd="5" destOrd="0" presId="urn:microsoft.com/office/officeart/2018/2/layout/IconCircleList"/>
    <dgm:cxn modelId="{C67B8E0E-ED74-436F-8CC7-F89EBD17868D}" type="presParOf" srcId="{AEF9CA2F-74CB-4B05-9EDB-DABC3232EE51}" destId="{29344BB1-D2A4-4B2D-AFF0-E730594F4A75}" srcOrd="6" destOrd="0" presId="urn:microsoft.com/office/officeart/2018/2/layout/IconCircleList"/>
    <dgm:cxn modelId="{168A8909-F752-40BA-A82B-3FDB16C8A537}" type="presParOf" srcId="{29344BB1-D2A4-4B2D-AFF0-E730594F4A75}" destId="{60910C32-0F62-4D4F-893F-B4A6E68535DD}" srcOrd="0" destOrd="0" presId="urn:microsoft.com/office/officeart/2018/2/layout/IconCircleList"/>
    <dgm:cxn modelId="{C25BB6F2-A2E6-48BE-B842-3E93A55B2C7E}" type="presParOf" srcId="{29344BB1-D2A4-4B2D-AFF0-E730594F4A75}" destId="{E2CB4B3D-74A8-42B4-9725-7A60E0986FBD}" srcOrd="1" destOrd="0" presId="urn:microsoft.com/office/officeart/2018/2/layout/IconCircleList"/>
    <dgm:cxn modelId="{5EE70E01-2BE4-40EC-A45F-17C62F939419}" type="presParOf" srcId="{29344BB1-D2A4-4B2D-AFF0-E730594F4A75}" destId="{5F513A8D-5210-4903-8D39-8E47B35A45CC}" srcOrd="2" destOrd="0" presId="urn:microsoft.com/office/officeart/2018/2/layout/IconCircleList"/>
    <dgm:cxn modelId="{A54250CA-CE55-4B1A-86F6-BDCB0C1387B6}" type="presParOf" srcId="{29344BB1-D2A4-4B2D-AFF0-E730594F4A75}" destId="{33B5C65A-121E-4A5A-B5EC-1C0F51D711C3}"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86F540-EAB6-4C3A-9088-6D9DA6FF5C8B}">
      <dsp:nvSpPr>
        <dsp:cNvPr id="0" name=""/>
        <dsp:cNvSpPr/>
      </dsp:nvSpPr>
      <dsp:spPr>
        <a:xfrm>
          <a:off x="84371" y="402593"/>
          <a:ext cx="1105717" cy="1105717"/>
        </a:xfrm>
        <a:prstGeom prst="ellipse">
          <a:avLst/>
        </a:prstGeom>
        <a:solidFill>
          <a:schemeClr val="accent5">
            <a:lumMod val="20000"/>
            <a:lumOff val="80000"/>
          </a:schemeClr>
        </a:solidFill>
        <a:ln>
          <a:noFill/>
        </a:ln>
        <a:effectLst/>
      </dsp:spPr>
      <dsp:style>
        <a:lnRef idx="0">
          <a:scrgbClr r="0" g="0" b="0"/>
        </a:lnRef>
        <a:fillRef idx="1">
          <a:scrgbClr r="0" g="0" b="0"/>
        </a:fillRef>
        <a:effectRef idx="0">
          <a:scrgbClr r="0" g="0" b="0"/>
        </a:effectRef>
        <a:fontRef idx="minor"/>
      </dsp:style>
    </dsp:sp>
    <dsp:sp modelId="{853B685B-5A22-424D-817C-258D10D12A66}">
      <dsp:nvSpPr>
        <dsp:cNvPr id="0" name=""/>
        <dsp:cNvSpPr/>
      </dsp:nvSpPr>
      <dsp:spPr>
        <a:xfrm>
          <a:off x="316572" y="634794"/>
          <a:ext cx="641316" cy="6413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74269A6-9FB4-4D08-8C5E-2F87423CC9F7}">
      <dsp:nvSpPr>
        <dsp:cNvPr id="0" name=""/>
        <dsp:cNvSpPr/>
      </dsp:nvSpPr>
      <dsp:spPr>
        <a:xfrm>
          <a:off x="1427029" y="402593"/>
          <a:ext cx="2606335" cy="1105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solidFill>
                <a:schemeClr val="tx1"/>
              </a:solidFill>
              <a:latin typeface="+mn-lt"/>
              <a:ea typeface="+mn-ea"/>
              <a:cs typeface="+mn-cs"/>
            </a:rPr>
            <a:t>Employees to be put on shifts based on the level of food order demand in the week, instead of uniform distribution</a:t>
          </a:r>
        </a:p>
      </dsp:txBody>
      <dsp:txXfrm>
        <a:off x="1427029" y="402593"/>
        <a:ext cx="2606335" cy="1105717"/>
      </dsp:txXfrm>
    </dsp:sp>
    <dsp:sp modelId="{E9457E8C-6BE4-460A-BF24-5338C08D35AD}">
      <dsp:nvSpPr>
        <dsp:cNvPr id="0" name=""/>
        <dsp:cNvSpPr/>
      </dsp:nvSpPr>
      <dsp:spPr>
        <a:xfrm>
          <a:off x="4487498" y="402593"/>
          <a:ext cx="1105717" cy="1105717"/>
        </a:xfrm>
        <a:prstGeom prst="ellipse">
          <a:avLst/>
        </a:prstGeom>
        <a:solidFill>
          <a:schemeClr val="accent5">
            <a:lumMod val="20000"/>
            <a:lumOff val="80000"/>
          </a:schemeClr>
        </a:solidFill>
        <a:ln>
          <a:noFill/>
        </a:ln>
        <a:effectLst/>
      </dsp:spPr>
      <dsp:style>
        <a:lnRef idx="0">
          <a:scrgbClr r="0" g="0" b="0"/>
        </a:lnRef>
        <a:fillRef idx="1">
          <a:scrgbClr r="0" g="0" b="0"/>
        </a:fillRef>
        <a:effectRef idx="0">
          <a:scrgbClr r="0" g="0" b="0"/>
        </a:effectRef>
        <a:fontRef idx="minor"/>
      </dsp:style>
    </dsp:sp>
    <dsp:sp modelId="{095422B1-7F80-4A81-8D3E-EA8DA23A8520}">
      <dsp:nvSpPr>
        <dsp:cNvPr id="0" name=""/>
        <dsp:cNvSpPr/>
      </dsp:nvSpPr>
      <dsp:spPr>
        <a:xfrm>
          <a:off x="4719699" y="634794"/>
          <a:ext cx="641316" cy="6413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4B1D541-C548-459A-A29D-29015857CC49}">
      <dsp:nvSpPr>
        <dsp:cNvPr id="0" name=""/>
        <dsp:cNvSpPr/>
      </dsp:nvSpPr>
      <dsp:spPr>
        <a:xfrm>
          <a:off x="5830156" y="402593"/>
          <a:ext cx="2606335" cy="1105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solidFill>
                <a:prstClr val="black"/>
              </a:solidFill>
              <a:latin typeface="Franklin Gothic Book" panose="020B0502020104020203"/>
              <a:ea typeface="+mn-ea"/>
              <a:cs typeface="+mn-cs"/>
            </a:rPr>
            <a:t>Daily inventory should be checked to take care of days where multiple items are required in advance. A recurring reminder in calendar to order would help</a:t>
          </a:r>
        </a:p>
      </dsp:txBody>
      <dsp:txXfrm>
        <a:off x="5830156" y="402593"/>
        <a:ext cx="2606335" cy="1105717"/>
      </dsp:txXfrm>
    </dsp:sp>
    <dsp:sp modelId="{DBEAA9B4-8B3A-4D11-B3FA-DEBD527BC559}">
      <dsp:nvSpPr>
        <dsp:cNvPr id="0" name=""/>
        <dsp:cNvSpPr/>
      </dsp:nvSpPr>
      <dsp:spPr>
        <a:xfrm>
          <a:off x="84371" y="2475481"/>
          <a:ext cx="1105717" cy="1105717"/>
        </a:xfrm>
        <a:prstGeom prst="ellipse">
          <a:avLst/>
        </a:prstGeom>
        <a:solidFill>
          <a:schemeClr val="accent5">
            <a:lumMod val="20000"/>
            <a:lumOff val="80000"/>
          </a:schemeClr>
        </a:solidFill>
        <a:ln>
          <a:noFill/>
        </a:ln>
        <a:effectLst/>
      </dsp:spPr>
      <dsp:style>
        <a:lnRef idx="0">
          <a:scrgbClr r="0" g="0" b="0"/>
        </a:lnRef>
        <a:fillRef idx="1">
          <a:scrgbClr r="0" g="0" b="0"/>
        </a:fillRef>
        <a:effectRef idx="0">
          <a:scrgbClr r="0" g="0" b="0"/>
        </a:effectRef>
        <a:fontRef idx="minor"/>
      </dsp:style>
    </dsp:sp>
    <dsp:sp modelId="{E6542144-46C2-4388-A906-B5086C687567}">
      <dsp:nvSpPr>
        <dsp:cNvPr id="0" name=""/>
        <dsp:cNvSpPr/>
      </dsp:nvSpPr>
      <dsp:spPr>
        <a:xfrm>
          <a:off x="308042" y="2704602"/>
          <a:ext cx="641316" cy="6413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55C006F-08D3-4F73-9796-2A7FE002A627}">
      <dsp:nvSpPr>
        <dsp:cNvPr id="0" name=""/>
        <dsp:cNvSpPr/>
      </dsp:nvSpPr>
      <dsp:spPr>
        <a:xfrm>
          <a:off x="1427029" y="2475481"/>
          <a:ext cx="2606335" cy="1105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solidFill>
                <a:prstClr val="black"/>
              </a:solidFill>
              <a:latin typeface="Franklin Gothic Book" panose="020B0502020104020203"/>
              <a:ea typeface="+mn-ea"/>
              <a:cs typeface="+mn-cs"/>
            </a:rPr>
            <a:t>All the menu options should be provided on both meal swipe and credit card options as both are very widely and extensively used while ordering</a:t>
          </a:r>
        </a:p>
      </dsp:txBody>
      <dsp:txXfrm>
        <a:off x="1427029" y="2475481"/>
        <a:ext cx="2606335" cy="1105717"/>
      </dsp:txXfrm>
    </dsp:sp>
    <dsp:sp modelId="{60910C32-0F62-4D4F-893F-B4A6E68535DD}">
      <dsp:nvSpPr>
        <dsp:cNvPr id="0" name=""/>
        <dsp:cNvSpPr/>
      </dsp:nvSpPr>
      <dsp:spPr>
        <a:xfrm>
          <a:off x="4487498" y="2475481"/>
          <a:ext cx="1105717" cy="1105717"/>
        </a:xfrm>
        <a:prstGeom prst="ellipse">
          <a:avLst/>
        </a:prstGeom>
        <a:solidFill>
          <a:schemeClr val="accent5">
            <a:lumMod val="20000"/>
            <a:lumOff val="80000"/>
          </a:schemeClr>
        </a:solidFill>
        <a:ln>
          <a:noFill/>
        </a:ln>
        <a:effectLst/>
      </dsp:spPr>
      <dsp:style>
        <a:lnRef idx="0">
          <a:scrgbClr r="0" g="0" b="0"/>
        </a:lnRef>
        <a:fillRef idx="1">
          <a:scrgbClr r="0" g="0" b="0"/>
        </a:fillRef>
        <a:effectRef idx="0">
          <a:scrgbClr r="0" g="0" b="0"/>
        </a:effectRef>
        <a:fontRef idx="minor"/>
      </dsp:style>
    </dsp:sp>
    <dsp:sp modelId="{E2CB4B3D-74A8-42B4-9725-7A60E0986FBD}">
      <dsp:nvSpPr>
        <dsp:cNvPr id="0" name=""/>
        <dsp:cNvSpPr/>
      </dsp:nvSpPr>
      <dsp:spPr>
        <a:xfrm>
          <a:off x="4719699" y="2704602"/>
          <a:ext cx="641316" cy="64131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3B5C65A-121E-4A5A-B5EC-1C0F51D711C3}">
      <dsp:nvSpPr>
        <dsp:cNvPr id="0" name=""/>
        <dsp:cNvSpPr/>
      </dsp:nvSpPr>
      <dsp:spPr>
        <a:xfrm>
          <a:off x="5830156" y="2475481"/>
          <a:ext cx="2606335" cy="1105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solidFill>
                <a:prstClr val="black"/>
              </a:solidFill>
              <a:latin typeface="Franklin Gothic Book" panose="020B0502020104020203"/>
              <a:ea typeface="+mn-ea"/>
              <a:cs typeface="+mn-cs"/>
            </a:rPr>
            <a:t>Having a list of vendors for specific food items in bulk should be provided to the management staff including student manager for crisis management</a:t>
          </a:r>
        </a:p>
      </dsp:txBody>
      <dsp:txXfrm>
        <a:off x="5830156" y="2475481"/>
        <a:ext cx="2606335" cy="11057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86F540-EAB6-4C3A-9088-6D9DA6FF5C8B}">
      <dsp:nvSpPr>
        <dsp:cNvPr id="0" name=""/>
        <dsp:cNvSpPr/>
      </dsp:nvSpPr>
      <dsp:spPr>
        <a:xfrm>
          <a:off x="84371" y="402593"/>
          <a:ext cx="1105717" cy="1105717"/>
        </a:xfrm>
        <a:prstGeom prst="ellipse">
          <a:avLst/>
        </a:prstGeom>
        <a:solidFill>
          <a:schemeClr val="accent5">
            <a:lumMod val="20000"/>
            <a:lumOff val="80000"/>
          </a:schemeClr>
        </a:solidFill>
        <a:ln>
          <a:noFill/>
        </a:ln>
        <a:effectLst/>
      </dsp:spPr>
      <dsp:style>
        <a:lnRef idx="0">
          <a:scrgbClr r="0" g="0" b="0"/>
        </a:lnRef>
        <a:fillRef idx="1">
          <a:scrgbClr r="0" g="0" b="0"/>
        </a:fillRef>
        <a:effectRef idx="0">
          <a:scrgbClr r="0" g="0" b="0"/>
        </a:effectRef>
        <a:fontRef idx="minor"/>
      </dsp:style>
    </dsp:sp>
    <dsp:sp modelId="{853B685B-5A22-424D-817C-258D10D12A66}">
      <dsp:nvSpPr>
        <dsp:cNvPr id="0" name=""/>
        <dsp:cNvSpPr/>
      </dsp:nvSpPr>
      <dsp:spPr>
        <a:xfrm>
          <a:off x="316572" y="634794"/>
          <a:ext cx="641316" cy="6413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74269A6-9FB4-4D08-8C5E-2F87423CC9F7}">
      <dsp:nvSpPr>
        <dsp:cNvPr id="0" name=""/>
        <dsp:cNvSpPr/>
      </dsp:nvSpPr>
      <dsp:spPr>
        <a:xfrm>
          <a:off x="1427029" y="402593"/>
          <a:ext cx="2606335" cy="1105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solidFill>
                <a:schemeClr val="tx1"/>
              </a:solidFill>
              <a:latin typeface="+mn-lt"/>
              <a:ea typeface="+mn-ea"/>
              <a:cs typeface="+mn-cs"/>
            </a:rPr>
            <a:t>The tally of inventory utilization is updated at a daily level after taking stock of the inventory in the end. This could be automated by doing it at a transaction level. </a:t>
          </a:r>
        </a:p>
      </dsp:txBody>
      <dsp:txXfrm>
        <a:off x="1427029" y="402593"/>
        <a:ext cx="2606335" cy="1105717"/>
      </dsp:txXfrm>
    </dsp:sp>
    <dsp:sp modelId="{E9457E8C-6BE4-460A-BF24-5338C08D35AD}">
      <dsp:nvSpPr>
        <dsp:cNvPr id="0" name=""/>
        <dsp:cNvSpPr/>
      </dsp:nvSpPr>
      <dsp:spPr>
        <a:xfrm>
          <a:off x="4487498" y="402593"/>
          <a:ext cx="1105717" cy="1105717"/>
        </a:xfrm>
        <a:prstGeom prst="ellipse">
          <a:avLst/>
        </a:prstGeom>
        <a:solidFill>
          <a:schemeClr val="accent5">
            <a:lumMod val="20000"/>
            <a:lumOff val="80000"/>
          </a:schemeClr>
        </a:solidFill>
        <a:ln>
          <a:noFill/>
        </a:ln>
        <a:effectLst/>
      </dsp:spPr>
      <dsp:style>
        <a:lnRef idx="0">
          <a:scrgbClr r="0" g="0" b="0"/>
        </a:lnRef>
        <a:fillRef idx="1">
          <a:scrgbClr r="0" g="0" b="0"/>
        </a:fillRef>
        <a:effectRef idx="0">
          <a:scrgbClr r="0" g="0" b="0"/>
        </a:effectRef>
        <a:fontRef idx="minor"/>
      </dsp:style>
    </dsp:sp>
    <dsp:sp modelId="{095422B1-7F80-4A81-8D3E-EA8DA23A8520}">
      <dsp:nvSpPr>
        <dsp:cNvPr id="0" name=""/>
        <dsp:cNvSpPr/>
      </dsp:nvSpPr>
      <dsp:spPr>
        <a:xfrm>
          <a:off x="4719699" y="634794"/>
          <a:ext cx="641316" cy="6413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4B1D541-C548-459A-A29D-29015857CC49}">
      <dsp:nvSpPr>
        <dsp:cNvPr id="0" name=""/>
        <dsp:cNvSpPr/>
      </dsp:nvSpPr>
      <dsp:spPr>
        <a:xfrm>
          <a:off x="5830156" y="402593"/>
          <a:ext cx="2606335" cy="1105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A link between employee and orders table is not present. This could be added for more effective human resource management. </a:t>
          </a:r>
        </a:p>
      </dsp:txBody>
      <dsp:txXfrm>
        <a:off x="5830156" y="402593"/>
        <a:ext cx="2606335" cy="1105717"/>
      </dsp:txXfrm>
    </dsp:sp>
    <dsp:sp modelId="{DBEAA9B4-8B3A-4D11-B3FA-DEBD527BC559}">
      <dsp:nvSpPr>
        <dsp:cNvPr id="0" name=""/>
        <dsp:cNvSpPr/>
      </dsp:nvSpPr>
      <dsp:spPr>
        <a:xfrm>
          <a:off x="84371" y="2475481"/>
          <a:ext cx="1105717" cy="1105717"/>
        </a:xfrm>
        <a:prstGeom prst="ellipse">
          <a:avLst/>
        </a:prstGeom>
        <a:solidFill>
          <a:schemeClr val="accent5">
            <a:lumMod val="20000"/>
            <a:lumOff val="80000"/>
          </a:schemeClr>
        </a:solidFill>
        <a:ln>
          <a:noFill/>
        </a:ln>
        <a:effectLst/>
      </dsp:spPr>
      <dsp:style>
        <a:lnRef idx="0">
          <a:scrgbClr r="0" g="0" b="0"/>
        </a:lnRef>
        <a:fillRef idx="1">
          <a:scrgbClr r="0" g="0" b="0"/>
        </a:fillRef>
        <a:effectRef idx="0">
          <a:scrgbClr r="0" g="0" b="0"/>
        </a:effectRef>
        <a:fontRef idx="minor"/>
      </dsp:style>
    </dsp:sp>
    <dsp:sp modelId="{E6542144-46C2-4388-A906-B5086C687567}">
      <dsp:nvSpPr>
        <dsp:cNvPr id="0" name=""/>
        <dsp:cNvSpPr/>
      </dsp:nvSpPr>
      <dsp:spPr>
        <a:xfrm>
          <a:off x="308042" y="2704602"/>
          <a:ext cx="641316" cy="6413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55C006F-08D3-4F73-9796-2A7FE002A627}">
      <dsp:nvSpPr>
        <dsp:cNvPr id="0" name=""/>
        <dsp:cNvSpPr/>
      </dsp:nvSpPr>
      <dsp:spPr>
        <a:xfrm>
          <a:off x="1427029" y="2475481"/>
          <a:ext cx="2606335" cy="1105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solidFill>
                <a:prstClr val="black"/>
              </a:solidFill>
              <a:latin typeface="Franklin Gothic Book" panose="020B0502020104020203"/>
              <a:ea typeface="+mn-ea"/>
              <a:cs typeface="+mn-cs"/>
            </a:rPr>
            <a:t>Stored procedures could be implemented to automatically calculate the expiry duration of items at a daily level.</a:t>
          </a:r>
        </a:p>
      </dsp:txBody>
      <dsp:txXfrm>
        <a:off x="1427029" y="2475481"/>
        <a:ext cx="2606335" cy="1105717"/>
      </dsp:txXfrm>
    </dsp:sp>
    <dsp:sp modelId="{60910C32-0F62-4D4F-893F-B4A6E68535DD}">
      <dsp:nvSpPr>
        <dsp:cNvPr id="0" name=""/>
        <dsp:cNvSpPr/>
      </dsp:nvSpPr>
      <dsp:spPr>
        <a:xfrm>
          <a:off x="4487498" y="2475481"/>
          <a:ext cx="1105717" cy="1105717"/>
        </a:xfrm>
        <a:prstGeom prst="ellipse">
          <a:avLst/>
        </a:prstGeom>
        <a:solidFill>
          <a:schemeClr val="accent5">
            <a:lumMod val="20000"/>
            <a:lumOff val="80000"/>
          </a:schemeClr>
        </a:solidFill>
        <a:ln>
          <a:noFill/>
        </a:ln>
        <a:effectLst/>
      </dsp:spPr>
      <dsp:style>
        <a:lnRef idx="0">
          <a:scrgbClr r="0" g="0" b="0"/>
        </a:lnRef>
        <a:fillRef idx="1">
          <a:scrgbClr r="0" g="0" b="0"/>
        </a:fillRef>
        <a:effectRef idx="0">
          <a:scrgbClr r="0" g="0" b="0"/>
        </a:effectRef>
        <a:fontRef idx="minor"/>
      </dsp:style>
    </dsp:sp>
    <dsp:sp modelId="{E2CB4B3D-74A8-42B4-9725-7A60E0986FBD}">
      <dsp:nvSpPr>
        <dsp:cNvPr id="0" name=""/>
        <dsp:cNvSpPr/>
      </dsp:nvSpPr>
      <dsp:spPr>
        <a:xfrm>
          <a:off x="4719699" y="2704602"/>
          <a:ext cx="641316" cy="64131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3B5C65A-121E-4A5A-B5EC-1C0F51D711C3}">
      <dsp:nvSpPr>
        <dsp:cNvPr id="0" name=""/>
        <dsp:cNvSpPr/>
      </dsp:nvSpPr>
      <dsp:spPr>
        <a:xfrm>
          <a:off x="5830156" y="2475481"/>
          <a:ext cx="2606335" cy="1105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solidFill>
                <a:prstClr val="black"/>
              </a:solidFill>
              <a:latin typeface="Franklin Gothic Book" panose="020B0502020104020203"/>
              <a:ea typeface="+mn-ea"/>
              <a:cs typeface="+mn-cs"/>
            </a:rPr>
            <a:t>Beverages are very customizable and the same can be implemented in our database as it is designed to scale.</a:t>
          </a:r>
        </a:p>
      </dsp:txBody>
      <dsp:txXfrm>
        <a:off x="5830156" y="2475481"/>
        <a:ext cx="2606335" cy="1105717"/>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151DB9-86ED-446C-9306-7F0CDAA9939F}" type="datetimeFigureOut">
              <a:rPr lang="en-IN" smtClean="0"/>
              <a:t>05-12-2021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0A3419-4A89-4822-B8BA-EA33CEECA910}" type="slidenum">
              <a:rPr lang="en-IN" smtClean="0"/>
              <a:t>‹#›</a:t>
            </a:fld>
            <a:endParaRPr lang="en-IN"/>
          </a:p>
        </p:txBody>
      </p:sp>
    </p:spTree>
    <p:extLst>
      <p:ext uri="{BB962C8B-B14F-4D97-AF65-F5344CB8AC3E}">
        <p14:creationId xmlns:p14="http://schemas.microsoft.com/office/powerpoint/2010/main" val="14669913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0A3419-4A89-4822-B8BA-EA33CEECA910}" type="slidenum">
              <a:rPr lang="en-IN" smtClean="0"/>
              <a:t>6</a:t>
            </a:fld>
            <a:endParaRPr lang="en-IN"/>
          </a:p>
        </p:txBody>
      </p:sp>
    </p:spTree>
    <p:extLst>
      <p:ext uri="{BB962C8B-B14F-4D97-AF65-F5344CB8AC3E}">
        <p14:creationId xmlns:p14="http://schemas.microsoft.com/office/powerpoint/2010/main" val="873735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20A3419-4A89-4822-B8BA-EA33CEECA910}" type="slidenum">
              <a:rPr lang="en-IN" smtClean="0"/>
              <a:t>8</a:t>
            </a:fld>
            <a:endParaRPr lang="en-IN"/>
          </a:p>
        </p:txBody>
      </p:sp>
    </p:spTree>
    <p:extLst>
      <p:ext uri="{BB962C8B-B14F-4D97-AF65-F5344CB8AC3E}">
        <p14:creationId xmlns:p14="http://schemas.microsoft.com/office/powerpoint/2010/main" val="1600749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20A3419-4A89-4822-B8BA-EA33CEECA910}" type="slidenum">
              <a:rPr lang="en-IN" smtClean="0"/>
              <a:t>9</a:t>
            </a:fld>
            <a:endParaRPr lang="en-IN"/>
          </a:p>
        </p:txBody>
      </p:sp>
    </p:spTree>
    <p:extLst>
      <p:ext uri="{BB962C8B-B14F-4D97-AF65-F5344CB8AC3E}">
        <p14:creationId xmlns:p14="http://schemas.microsoft.com/office/powerpoint/2010/main" val="791448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20A3419-4A89-4822-B8BA-EA33CEECA910}" type="slidenum">
              <a:rPr lang="en-IN" smtClean="0"/>
              <a:t>12</a:t>
            </a:fld>
            <a:endParaRPr lang="en-IN"/>
          </a:p>
        </p:txBody>
      </p:sp>
    </p:spTree>
    <p:extLst>
      <p:ext uri="{BB962C8B-B14F-4D97-AF65-F5344CB8AC3E}">
        <p14:creationId xmlns:p14="http://schemas.microsoft.com/office/powerpoint/2010/main" val="2564922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20A3419-4A89-4822-B8BA-EA33CEECA910}" type="slidenum">
              <a:rPr lang="en-IN" smtClean="0"/>
              <a:t>14</a:t>
            </a:fld>
            <a:endParaRPr lang="en-IN"/>
          </a:p>
        </p:txBody>
      </p:sp>
    </p:spTree>
    <p:extLst>
      <p:ext uri="{BB962C8B-B14F-4D97-AF65-F5344CB8AC3E}">
        <p14:creationId xmlns:p14="http://schemas.microsoft.com/office/powerpoint/2010/main" val="3393533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20A3419-4A89-4822-B8BA-EA33CEECA910}" type="slidenum">
              <a:rPr lang="en-IN" smtClean="0"/>
              <a:t>15</a:t>
            </a:fld>
            <a:endParaRPr lang="en-IN"/>
          </a:p>
        </p:txBody>
      </p:sp>
    </p:spTree>
    <p:extLst>
      <p:ext uri="{BB962C8B-B14F-4D97-AF65-F5344CB8AC3E}">
        <p14:creationId xmlns:p14="http://schemas.microsoft.com/office/powerpoint/2010/main" val="2720430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12/5/2021</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12/5/2021</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12/5/2021</a:t>
            </a:fld>
            <a:endParaRPr lang="en-US"/>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12/5/2021</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12/5/2021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12/5/2021</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12/5/2021</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12/5/2021</a:t>
            </a:fld>
            <a:endParaRPr lang="en-US"/>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microsoft.com/office/2007/relationships/hdphoto" Target="../media/hdphoto7.wdp"/></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18.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67.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76.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4.png"/><Relationship Id="rId7" Type="http://schemas.openxmlformats.org/officeDocument/2006/relationships/image" Target="../media/image6.png"/><Relationship Id="rId12" Type="http://schemas.microsoft.com/office/2007/relationships/hdphoto" Target="../media/hdphoto5.wdp"/><Relationship Id="rId2" Type="http://schemas.openxmlformats.org/officeDocument/2006/relationships/image" Target="../media/image3.jpe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8.png"/><Relationship Id="rId5" Type="http://schemas.openxmlformats.org/officeDocument/2006/relationships/image" Target="../media/image5.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4" name="Rectangle 223">
            <a:extLst>
              <a:ext uri="{FF2B5EF4-FFF2-40B4-BE49-F238E27FC236}">
                <a16:creationId xmlns:a16="http://schemas.microsoft.com/office/drawing/2014/main" id="{C592B42C-58FA-4A86-86F9-BA64DFB528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a:extLst>
              <a:ext uri="{FF2B5EF4-FFF2-40B4-BE49-F238E27FC236}">
                <a16:creationId xmlns:a16="http://schemas.microsoft.com/office/drawing/2014/main" id="{49AE81AC-D16D-497C-95C0-16E491F11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8" name="Rectangle 227">
            <a:extLst>
              <a:ext uri="{FF2B5EF4-FFF2-40B4-BE49-F238E27FC236}">
                <a16:creationId xmlns:a16="http://schemas.microsoft.com/office/drawing/2014/main" id="{2465720C-012A-4C28-8AA5-75E0C7CC2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0" name="Rectangle 229">
            <a:extLst>
              <a:ext uri="{FF2B5EF4-FFF2-40B4-BE49-F238E27FC236}">
                <a16:creationId xmlns:a16="http://schemas.microsoft.com/office/drawing/2014/main" id="{F2137993-2819-4F0D-9767-4F7C41F33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32" name="Rectangle 231">
            <a:extLst>
              <a:ext uri="{FF2B5EF4-FFF2-40B4-BE49-F238E27FC236}">
                <a16:creationId xmlns:a16="http://schemas.microsoft.com/office/drawing/2014/main" id="{FC9E8B1E-9FF3-4471-BF13-F774FD86E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652" y="638175"/>
            <a:ext cx="3700760" cy="575239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410514" y="532215"/>
            <a:ext cx="4090465" cy="2085869"/>
          </a:xfrm>
        </p:spPr>
        <p:txBody>
          <a:bodyPr vert="horz" lIns="91440" tIns="45720" rIns="91440" bIns="45720" rtlCol="0" anchor="b">
            <a:normAutofit/>
          </a:bodyPr>
          <a:lstStyle/>
          <a:p>
            <a:pPr>
              <a:lnSpc>
                <a:spcPct val="90000"/>
              </a:lnSpc>
            </a:pPr>
            <a:r>
              <a:rPr lang="en-US" sz="3200">
                <a:solidFill>
                  <a:srgbClr val="FFFFFF"/>
                </a:solidFill>
              </a:rPr>
              <a:t>Lawson On-the-Go </a:t>
            </a:r>
            <a:br>
              <a:rPr lang="en-US" sz="3200">
                <a:solidFill>
                  <a:srgbClr val="FFFFFF"/>
                </a:solidFill>
              </a:rPr>
            </a:br>
            <a:r>
              <a:rPr lang="en-US" sz="3200">
                <a:solidFill>
                  <a:srgbClr val="FFFFFF"/>
                </a:solidFill>
              </a:rPr>
              <a:t>database </a:t>
            </a:r>
            <a:br>
              <a:rPr lang="en-US" sz="3200">
                <a:solidFill>
                  <a:srgbClr val="FFFFFF"/>
                </a:solidFill>
              </a:rPr>
            </a:br>
            <a:r>
              <a:rPr lang="en-US" sz="3200">
                <a:solidFill>
                  <a:srgbClr val="FFFFFF"/>
                </a:solidFill>
              </a:rPr>
              <a:t>management </a:t>
            </a:r>
            <a:br>
              <a:rPr lang="en-US" sz="3200">
                <a:solidFill>
                  <a:srgbClr val="FFFFFF"/>
                </a:solidFill>
              </a:rPr>
            </a:br>
            <a:r>
              <a:rPr lang="en-US" sz="3200">
                <a:solidFill>
                  <a:srgbClr val="FFFFFF"/>
                </a:solidFill>
              </a:rPr>
              <a:t>solutions</a:t>
            </a:r>
          </a:p>
        </p:txBody>
      </p:sp>
      <p:sp>
        <p:nvSpPr>
          <p:cNvPr id="5" name="Subtitle 4">
            <a:extLst>
              <a:ext uri="{FF2B5EF4-FFF2-40B4-BE49-F238E27FC236}">
                <a16:creationId xmlns:a16="http://schemas.microsoft.com/office/drawing/2014/main" id="{1C907589-FFE3-40C6-89BA-CD646120D476}"/>
              </a:ext>
            </a:extLst>
          </p:cNvPr>
          <p:cNvSpPr>
            <a:spLocks noGrp="1"/>
          </p:cNvSpPr>
          <p:nvPr>
            <p:ph type="subTitle" idx="1"/>
          </p:nvPr>
        </p:nvSpPr>
        <p:spPr>
          <a:xfrm>
            <a:off x="700218" y="3742162"/>
            <a:ext cx="3150659" cy="1733655"/>
          </a:xfrm>
        </p:spPr>
        <p:txBody>
          <a:bodyPr vert="horz" lIns="91440" tIns="45720" rIns="91440" bIns="45720" rtlCol="0" anchor="t">
            <a:normAutofit/>
          </a:bodyPr>
          <a:lstStyle/>
          <a:p>
            <a:r>
              <a:rPr lang="en-US">
                <a:solidFill>
                  <a:srgbClr val="FFFFFF">
                    <a:alpha val="75000"/>
                  </a:srgbClr>
                </a:solidFill>
              </a:rPr>
              <a:t> </a:t>
            </a:r>
          </a:p>
        </p:txBody>
      </p:sp>
      <p:pic>
        <p:nvPicPr>
          <p:cNvPr id="1028" name="Picture 4" descr="Yes, it's true, OTG @ Lawson... - Purdue Dining &amp; Culinary | Facebook">
            <a:extLst>
              <a:ext uri="{FF2B5EF4-FFF2-40B4-BE49-F238E27FC236}">
                <a16:creationId xmlns:a16="http://schemas.microsoft.com/office/drawing/2014/main" id="{81A6032B-9764-45A7-A599-54AD4A42DB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267" r="13477" b="1"/>
          <a:stretch/>
        </p:blipFill>
        <p:spPr bwMode="auto">
          <a:xfrm>
            <a:off x="4243791" y="638175"/>
            <a:ext cx="3702877" cy="57626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On-the-GO! @ Lawson">
            <a:extLst>
              <a:ext uri="{FF2B5EF4-FFF2-40B4-BE49-F238E27FC236}">
                <a16:creationId xmlns:a16="http://schemas.microsoft.com/office/drawing/2014/main" id="{2F555118-5CBD-467A-B64E-139C77C3BD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79" r="9541" b="2"/>
          <a:stretch/>
        </p:blipFill>
        <p:spPr bwMode="auto">
          <a:xfrm>
            <a:off x="8042147" y="1383721"/>
            <a:ext cx="3706409" cy="4466511"/>
          </a:xfrm>
          <a:prstGeom prst="rect">
            <a:avLst/>
          </a:prstGeom>
          <a:noFill/>
          <a:extLst>
            <a:ext uri="{909E8E84-426E-40DD-AFC4-6F175D3DCCD1}">
              <a14:hiddenFill xmlns:a14="http://schemas.microsoft.com/office/drawing/2010/main">
                <a:solidFill>
                  <a:srgbClr val="FFFFFF"/>
                </a:solidFill>
              </a14:hiddenFill>
            </a:ext>
          </a:extLst>
        </p:spPr>
      </p:pic>
      <p:sp>
        <p:nvSpPr>
          <p:cNvPr id="42" name="Subtitle 2">
            <a:extLst>
              <a:ext uri="{FF2B5EF4-FFF2-40B4-BE49-F238E27FC236}">
                <a16:creationId xmlns:a16="http://schemas.microsoft.com/office/drawing/2014/main" id="{1DC4ECF5-B72F-43F2-8020-29FDD3306A1D}"/>
              </a:ext>
            </a:extLst>
          </p:cNvPr>
          <p:cNvSpPr txBox="1">
            <a:spLocks/>
          </p:cNvSpPr>
          <p:nvPr/>
        </p:nvSpPr>
        <p:spPr>
          <a:xfrm>
            <a:off x="525876" y="3087558"/>
            <a:ext cx="4251358" cy="3283325"/>
          </a:xfrm>
          <a:prstGeom prst="rect">
            <a:avLst/>
          </a:prstGeom>
        </p:spPr>
        <p:txBody>
          <a:bodyPr vert="horz" lIns="91440" tIns="45720" rIns="91440" bIns="45720" rtlCol="0" anchor="t">
            <a:noAutofit/>
          </a:bodyPr>
          <a:lstStyle>
            <a:lvl1pPr marL="0" indent="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None/>
              <a:defRPr sz="1600" kern="1200" cap="all">
                <a:solidFill>
                  <a:schemeClr val="accent1"/>
                </a:solidFill>
                <a:latin typeface="+mn-lt"/>
                <a:ea typeface="+mn-ea"/>
                <a:cs typeface="+mn-cs"/>
              </a:defRPr>
            </a:lvl1pPr>
            <a:lvl2pPr marL="4572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4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3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1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1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pPr>
              <a:lnSpc>
                <a:spcPct val="100000"/>
              </a:lnSpc>
            </a:pPr>
            <a:r>
              <a:rPr lang="en-US" sz="2000" b="1" u="sng">
                <a:solidFill>
                  <a:schemeClr val="bg1">
                    <a:alpha val="75000"/>
                  </a:schemeClr>
                </a:solidFill>
                <a:latin typeface="Arial" panose="020B0604020202020204" pitchFamily="34" charset="0"/>
                <a:cs typeface="Arial" panose="020B0604020202020204" pitchFamily="34" charset="0"/>
              </a:rPr>
              <a:t>Session 1 - GROUP 2</a:t>
            </a:r>
            <a:r>
              <a:rPr lang="en-US" sz="2000" b="1">
                <a:solidFill>
                  <a:schemeClr val="bg1">
                    <a:alpha val="75000"/>
                  </a:schemeClr>
                </a:solidFill>
                <a:latin typeface="Arial" panose="020B0604020202020204" pitchFamily="34" charset="0"/>
                <a:cs typeface="Arial" panose="020B0604020202020204" pitchFamily="34" charset="0"/>
              </a:rPr>
              <a:t>: </a:t>
            </a:r>
          </a:p>
          <a:p>
            <a:pPr>
              <a:lnSpc>
                <a:spcPct val="100000"/>
              </a:lnSpc>
            </a:pPr>
            <a:r>
              <a:rPr lang="en-US" sz="2000" b="1" cap="none">
                <a:solidFill>
                  <a:schemeClr val="bg1">
                    <a:alpha val="75000"/>
                  </a:schemeClr>
                </a:solidFill>
                <a:latin typeface="Arial" panose="020B0604020202020204" pitchFamily="34" charset="0"/>
                <a:cs typeface="Arial" panose="020B0604020202020204" pitchFamily="34" charset="0"/>
              </a:rPr>
              <a:t>Poorna K Narasimhan</a:t>
            </a:r>
          </a:p>
          <a:p>
            <a:pPr>
              <a:lnSpc>
                <a:spcPct val="100000"/>
              </a:lnSpc>
            </a:pPr>
            <a:r>
              <a:rPr lang="en-US" sz="2000" b="1" cap="none">
                <a:solidFill>
                  <a:schemeClr val="bg1">
                    <a:alpha val="75000"/>
                  </a:schemeClr>
                </a:solidFill>
                <a:latin typeface="Arial" panose="020B0604020202020204" pitchFamily="34" charset="0"/>
                <a:cs typeface="Arial" panose="020B0604020202020204" pitchFamily="34" charset="0"/>
              </a:rPr>
              <a:t>Prerana Das</a:t>
            </a:r>
          </a:p>
          <a:p>
            <a:pPr>
              <a:lnSpc>
                <a:spcPct val="100000"/>
              </a:lnSpc>
            </a:pPr>
            <a:r>
              <a:rPr lang="en-US" sz="2000" b="1" cap="none" err="1">
                <a:solidFill>
                  <a:schemeClr val="bg1">
                    <a:alpha val="75000"/>
                  </a:schemeClr>
                </a:solidFill>
                <a:latin typeface="Arial" panose="020B0604020202020204" pitchFamily="34" charset="0"/>
                <a:cs typeface="Arial" panose="020B0604020202020204" pitchFamily="34" charset="0"/>
              </a:rPr>
              <a:t>Rupal</a:t>
            </a:r>
            <a:r>
              <a:rPr lang="en-US" sz="2000" b="1" cap="none">
                <a:solidFill>
                  <a:schemeClr val="bg1">
                    <a:alpha val="75000"/>
                  </a:schemeClr>
                </a:solidFill>
                <a:latin typeface="Arial" panose="020B0604020202020204" pitchFamily="34" charset="0"/>
                <a:cs typeface="Arial" panose="020B0604020202020204" pitchFamily="34" charset="0"/>
              </a:rPr>
              <a:t> Bilaiya</a:t>
            </a:r>
          </a:p>
          <a:p>
            <a:pPr>
              <a:lnSpc>
                <a:spcPct val="100000"/>
              </a:lnSpc>
            </a:pPr>
            <a:r>
              <a:rPr lang="en-US" sz="2000" b="1" cap="none">
                <a:solidFill>
                  <a:schemeClr val="bg1">
                    <a:alpha val="75000"/>
                  </a:schemeClr>
                </a:solidFill>
                <a:latin typeface="Arial" panose="020B0604020202020204" pitchFamily="34" charset="0"/>
                <a:cs typeface="Arial" panose="020B0604020202020204" pitchFamily="34" charset="0"/>
              </a:rPr>
              <a:t>Sanjana Santhanakrishnan</a:t>
            </a:r>
          </a:p>
          <a:p>
            <a:pPr>
              <a:lnSpc>
                <a:spcPct val="100000"/>
              </a:lnSpc>
            </a:pPr>
            <a:r>
              <a:rPr lang="en-US" sz="2000" b="1" cap="none">
                <a:solidFill>
                  <a:schemeClr val="bg1">
                    <a:alpha val="75000"/>
                  </a:schemeClr>
                </a:solidFill>
                <a:latin typeface="Arial" panose="020B0604020202020204" pitchFamily="34" charset="0"/>
                <a:cs typeface="Arial" panose="020B0604020202020204" pitchFamily="34" charset="0"/>
              </a:rPr>
              <a:t>Souradeep Chakroborty</a:t>
            </a:r>
          </a:p>
          <a:p>
            <a:pPr>
              <a:lnSpc>
                <a:spcPct val="100000"/>
              </a:lnSpc>
            </a:pPr>
            <a:r>
              <a:rPr lang="en-US" sz="2000" b="1" cap="none">
                <a:solidFill>
                  <a:schemeClr val="bg1">
                    <a:alpha val="75000"/>
                  </a:schemeClr>
                </a:solidFill>
                <a:latin typeface="Arial" panose="020B0604020202020204" pitchFamily="34" charset="0"/>
                <a:cs typeface="Arial" panose="020B0604020202020204" pitchFamily="34" charset="0"/>
              </a:rPr>
              <a:t>Sree Kailash Ravichandar</a:t>
            </a:r>
          </a:p>
          <a:p>
            <a:pPr>
              <a:lnSpc>
                <a:spcPct val="100000"/>
              </a:lnSpc>
            </a:pPr>
            <a:endParaRPr lang="en-US" sz="2000" b="1">
              <a:solidFill>
                <a:schemeClr val="bg1">
                  <a:alpha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4E280-D7DD-4769-A6E1-BEE0B907E020}"/>
              </a:ext>
            </a:extLst>
          </p:cNvPr>
          <p:cNvSpPr>
            <a:spLocks noGrp="1"/>
          </p:cNvSpPr>
          <p:nvPr>
            <p:ph type="title"/>
          </p:nvPr>
        </p:nvSpPr>
        <p:spPr>
          <a:xfrm flipH="1" flipV="1">
            <a:off x="0" y="75501"/>
            <a:ext cx="195298" cy="151002"/>
          </a:xfrm>
        </p:spPr>
        <p:txBody>
          <a:bodyPr>
            <a:normAutofit fontScale="90000"/>
          </a:bodyPr>
          <a:lstStyle/>
          <a:p>
            <a:r>
              <a:rPr lang="en-US"/>
              <a:t> </a:t>
            </a:r>
          </a:p>
        </p:txBody>
      </p:sp>
      <p:sp>
        <p:nvSpPr>
          <p:cNvPr id="3" name="Content Placeholder 2">
            <a:extLst>
              <a:ext uri="{FF2B5EF4-FFF2-40B4-BE49-F238E27FC236}">
                <a16:creationId xmlns:a16="http://schemas.microsoft.com/office/drawing/2014/main" id="{2D13FB7D-657D-4913-8BB2-D71D09CC3B38}"/>
              </a:ext>
            </a:extLst>
          </p:cNvPr>
          <p:cNvSpPr>
            <a:spLocks noGrp="1"/>
          </p:cNvSpPr>
          <p:nvPr>
            <p:ph idx="1"/>
          </p:nvPr>
        </p:nvSpPr>
        <p:spPr>
          <a:xfrm flipH="1">
            <a:off x="11582231" y="6045868"/>
            <a:ext cx="436814" cy="256674"/>
          </a:xfrm>
        </p:spPr>
        <p:txBody>
          <a:bodyPr>
            <a:normAutofit fontScale="70000" lnSpcReduction="20000"/>
          </a:bodyPr>
          <a:lstStyle/>
          <a:p>
            <a:pPr marL="0" indent="0">
              <a:buNone/>
            </a:pPr>
            <a:r>
              <a:rPr lang="en-US"/>
              <a:t> </a:t>
            </a:r>
          </a:p>
        </p:txBody>
      </p:sp>
      <p:sp>
        <p:nvSpPr>
          <p:cNvPr id="4" name="Title 1">
            <a:extLst>
              <a:ext uri="{FF2B5EF4-FFF2-40B4-BE49-F238E27FC236}">
                <a16:creationId xmlns:a16="http://schemas.microsoft.com/office/drawing/2014/main" id="{62F6863C-AB16-4FE8-B8DD-332C4FF599EE}"/>
              </a:ext>
            </a:extLst>
          </p:cNvPr>
          <p:cNvSpPr txBox="1">
            <a:spLocks/>
          </p:cNvSpPr>
          <p:nvPr/>
        </p:nvSpPr>
        <p:spPr>
          <a:xfrm>
            <a:off x="984872" y="683906"/>
            <a:ext cx="10629296" cy="526118"/>
          </a:xfrm>
          <a:prstGeom prst="rect">
            <a:avLst/>
          </a:prstGeom>
        </p:spPr>
        <p:txBody>
          <a:bodyPr vert="horz" lIns="91440" tIns="45720" rIns="91440" bIns="45720" rtlCol="0" anchor="b">
            <a:no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NORMALIZATION - ORDERS</a:t>
            </a:r>
            <a:endParaRPr lang="en-US">
              <a:highlight>
                <a:srgbClr val="FFFF00"/>
              </a:highlight>
            </a:endParaRPr>
          </a:p>
        </p:txBody>
      </p:sp>
      <p:pic>
        <p:nvPicPr>
          <p:cNvPr id="4098" name="Picture 2" descr="segmentation Icon 3308491">
            <a:extLst>
              <a:ext uri="{FF2B5EF4-FFF2-40B4-BE49-F238E27FC236}">
                <a16:creationId xmlns:a16="http://schemas.microsoft.com/office/drawing/2014/main" id="{90610921-139D-4352-8345-9A9318EF12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650" y="624200"/>
            <a:ext cx="709649" cy="709649"/>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956F6F8F-0ACF-4675-9BB8-3F9A097B7AA6}"/>
              </a:ext>
            </a:extLst>
          </p:cNvPr>
          <p:cNvSpPr txBox="1">
            <a:spLocks/>
          </p:cNvSpPr>
          <p:nvPr/>
        </p:nvSpPr>
        <p:spPr>
          <a:xfrm flipV="1">
            <a:off x="11481120" y="5556250"/>
            <a:ext cx="101112" cy="526118"/>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a:t> </a:t>
            </a:r>
          </a:p>
        </p:txBody>
      </p:sp>
      <p:pic>
        <p:nvPicPr>
          <p:cNvPr id="6" name="Picture 5">
            <a:extLst>
              <a:ext uri="{FF2B5EF4-FFF2-40B4-BE49-F238E27FC236}">
                <a16:creationId xmlns:a16="http://schemas.microsoft.com/office/drawing/2014/main" id="{402B2BE3-941A-457E-896C-1CFD4C737E67}"/>
              </a:ext>
            </a:extLst>
          </p:cNvPr>
          <p:cNvPicPr>
            <a:picLocks noChangeAspect="1"/>
          </p:cNvPicPr>
          <p:nvPr/>
        </p:nvPicPr>
        <p:blipFill>
          <a:blip r:embed="rId3"/>
          <a:stretch>
            <a:fillRect/>
          </a:stretch>
        </p:blipFill>
        <p:spPr>
          <a:xfrm>
            <a:off x="589205" y="1642707"/>
            <a:ext cx="5095315" cy="1520265"/>
          </a:xfrm>
          <a:prstGeom prst="rect">
            <a:avLst/>
          </a:prstGeom>
          <a:ln>
            <a:solidFill>
              <a:schemeClr val="tx1"/>
            </a:solidFill>
          </a:ln>
        </p:spPr>
      </p:pic>
      <p:pic>
        <p:nvPicPr>
          <p:cNvPr id="10" name="Picture 9">
            <a:extLst>
              <a:ext uri="{FF2B5EF4-FFF2-40B4-BE49-F238E27FC236}">
                <a16:creationId xmlns:a16="http://schemas.microsoft.com/office/drawing/2014/main" id="{CBCD948B-4CA0-4351-AEB8-813DCB90BE20}"/>
              </a:ext>
            </a:extLst>
          </p:cNvPr>
          <p:cNvPicPr>
            <a:picLocks noChangeAspect="1"/>
          </p:cNvPicPr>
          <p:nvPr/>
        </p:nvPicPr>
        <p:blipFill rotWithShape="1">
          <a:blip r:embed="rId4"/>
          <a:srcRect b="11742"/>
          <a:stretch/>
        </p:blipFill>
        <p:spPr>
          <a:xfrm>
            <a:off x="6486873" y="1626754"/>
            <a:ext cx="5313765" cy="1536218"/>
          </a:xfrm>
          <a:prstGeom prst="rect">
            <a:avLst/>
          </a:prstGeom>
          <a:ln>
            <a:solidFill>
              <a:schemeClr val="tx1"/>
            </a:solidFill>
          </a:ln>
        </p:spPr>
      </p:pic>
      <p:pic>
        <p:nvPicPr>
          <p:cNvPr id="13" name="Picture 12">
            <a:extLst>
              <a:ext uri="{FF2B5EF4-FFF2-40B4-BE49-F238E27FC236}">
                <a16:creationId xmlns:a16="http://schemas.microsoft.com/office/drawing/2014/main" id="{9763BC59-1541-4007-9624-3AF2A31CD598}"/>
              </a:ext>
            </a:extLst>
          </p:cNvPr>
          <p:cNvPicPr>
            <a:picLocks noChangeAspect="1"/>
          </p:cNvPicPr>
          <p:nvPr/>
        </p:nvPicPr>
        <p:blipFill>
          <a:blip r:embed="rId5"/>
          <a:stretch>
            <a:fillRect/>
          </a:stretch>
        </p:blipFill>
        <p:spPr>
          <a:xfrm>
            <a:off x="6672332" y="3872776"/>
            <a:ext cx="4371975" cy="2057400"/>
          </a:xfrm>
          <a:prstGeom prst="rect">
            <a:avLst/>
          </a:prstGeom>
          <a:ln>
            <a:solidFill>
              <a:schemeClr val="tx1"/>
            </a:solidFill>
          </a:ln>
        </p:spPr>
      </p:pic>
      <p:pic>
        <p:nvPicPr>
          <p:cNvPr id="15" name="Picture 14">
            <a:extLst>
              <a:ext uri="{FF2B5EF4-FFF2-40B4-BE49-F238E27FC236}">
                <a16:creationId xmlns:a16="http://schemas.microsoft.com/office/drawing/2014/main" id="{6BB3E707-960E-4EEB-93E9-698DE6219C90}"/>
              </a:ext>
            </a:extLst>
          </p:cNvPr>
          <p:cNvPicPr>
            <a:picLocks noChangeAspect="1"/>
          </p:cNvPicPr>
          <p:nvPr/>
        </p:nvPicPr>
        <p:blipFill>
          <a:blip r:embed="rId6"/>
          <a:stretch>
            <a:fillRect/>
          </a:stretch>
        </p:blipFill>
        <p:spPr>
          <a:xfrm>
            <a:off x="1674449" y="3872776"/>
            <a:ext cx="4706031" cy="2054746"/>
          </a:xfrm>
          <a:prstGeom prst="rect">
            <a:avLst/>
          </a:prstGeom>
          <a:ln>
            <a:solidFill>
              <a:schemeClr val="tx1"/>
            </a:solidFill>
          </a:ln>
        </p:spPr>
      </p:pic>
      <p:sp>
        <p:nvSpPr>
          <p:cNvPr id="16" name="Arrow: Right 15">
            <a:extLst>
              <a:ext uri="{FF2B5EF4-FFF2-40B4-BE49-F238E27FC236}">
                <a16:creationId xmlns:a16="http://schemas.microsoft.com/office/drawing/2014/main" id="{53E3E24A-A5ED-43A9-8F22-84FEE6FEB454}"/>
              </a:ext>
            </a:extLst>
          </p:cNvPr>
          <p:cNvSpPr/>
          <p:nvPr/>
        </p:nvSpPr>
        <p:spPr>
          <a:xfrm>
            <a:off x="5791200" y="2204720"/>
            <a:ext cx="589280" cy="3962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Down 17">
            <a:extLst>
              <a:ext uri="{FF2B5EF4-FFF2-40B4-BE49-F238E27FC236}">
                <a16:creationId xmlns:a16="http://schemas.microsoft.com/office/drawing/2014/main" id="{14FAF190-1307-4A48-AB09-41207939131C}"/>
              </a:ext>
            </a:extLst>
          </p:cNvPr>
          <p:cNvSpPr/>
          <p:nvPr/>
        </p:nvSpPr>
        <p:spPr>
          <a:xfrm>
            <a:off x="8517466" y="3268132"/>
            <a:ext cx="355601" cy="5039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Left 18">
            <a:extLst>
              <a:ext uri="{FF2B5EF4-FFF2-40B4-BE49-F238E27FC236}">
                <a16:creationId xmlns:a16="http://schemas.microsoft.com/office/drawing/2014/main" id="{207F4ECC-02B6-4E07-8D0A-513D93CD0B96}"/>
              </a:ext>
            </a:extLst>
          </p:cNvPr>
          <p:cNvSpPr/>
          <p:nvPr/>
        </p:nvSpPr>
        <p:spPr>
          <a:xfrm rot="18715236">
            <a:off x="5787274" y="3293273"/>
            <a:ext cx="663157" cy="371145"/>
          </a:xfrm>
          <a:prstGeom prst="leftArrow">
            <a:avLst>
              <a:gd name="adj1" fmla="val 49045"/>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CF5629F2-FF36-4A48-A834-15DC749F4170}"/>
              </a:ext>
            </a:extLst>
          </p:cNvPr>
          <p:cNvSpPr txBox="1"/>
          <p:nvPr/>
        </p:nvSpPr>
        <p:spPr>
          <a:xfrm>
            <a:off x="569662" y="3134112"/>
            <a:ext cx="696925" cy="307777"/>
          </a:xfrm>
          <a:prstGeom prst="rect">
            <a:avLst/>
          </a:prstGeom>
          <a:noFill/>
        </p:spPr>
        <p:txBody>
          <a:bodyPr wrap="square">
            <a:spAutoFit/>
          </a:bodyPr>
          <a:lstStyle/>
          <a:p>
            <a:r>
              <a:rPr lang="en-US" sz="1400" b="1">
                <a:latin typeface="Arial" panose="020B0604020202020204" pitchFamily="34" charset="0"/>
                <a:cs typeface="Arial" panose="020B0604020202020204" pitchFamily="34" charset="0"/>
              </a:rPr>
              <a:t>0NF</a:t>
            </a:r>
            <a:endParaRPr lang="en-IN" sz="1400">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34D8034C-ED02-4976-90DE-4AEF520F8F0B}"/>
              </a:ext>
            </a:extLst>
          </p:cNvPr>
          <p:cNvSpPr txBox="1"/>
          <p:nvPr/>
        </p:nvSpPr>
        <p:spPr>
          <a:xfrm>
            <a:off x="6835335" y="3134112"/>
            <a:ext cx="696925" cy="307777"/>
          </a:xfrm>
          <a:prstGeom prst="rect">
            <a:avLst/>
          </a:prstGeom>
          <a:noFill/>
        </p:spPr>
        <p:txBody>
          <a:bodyPr wrap="square">
            <a:spAutoFit/>
          </a:bodyPr>
          <a:lstStyle/>
          <a:p>
            <a:r>
              <a:rPr lang="en-US" sz="1400" b="1">
                <a:latin typeface="Arial" panose="020B0604020202020204" pitchFamily="34" charset="0"/>
                <a:cs typeface="Arial" panose="020B0604020202020204" pitchFamily="34" charset="0"/>
              </a:rPr>
              <a:t>2NF</a:t>
            </a:r>
            <a:endParaRPr lang="en-IN" sz="140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090D0A0E-5A82-4C08-8AB0-4133BF83A401}"/>
              </a:ext>
            </a:extLst>
          </p:cNvPr>
          <p:cNvSpPr txBox="1"/>
          <p:nvPr/>
        </p:nvSpPr>
        <p:spPr>
          <a:xfrm>
            <a:off x="6279513" y="5950752"/>
            <a:ext cx="696926" cy="307777"/>
          </a:xfrm>
          <a:prstGeom prst="rect">
            <a:avLst/>
          </a:prstGeom>
          <a:noFill/>
        </p:spPr>
        <p:txBody>
          <a:bodyPr wrap="square">
            <a:spAutoFit/>
          </a:bodyPr>
          <a:lstStyle/>
          <a:p>
            <a:r>
              <a:rPr lang="en-US" sz="1400" b="1">
                <a:latin typeface="Arial" panose="020B0604020202020204" pitchFamily="34" charset="0"/>
                <a:cs typeface="Arial" panose="020B0604020202020204" pitchFamily="34" charset="0"/>
              </a:rPr>
              <a:t>3NF</a:t>
            </a:r>
            <a:endParaRPr lang="en-IN" sz="1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00582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4E280-D7DD-4769-A6E1-BEE0B907E020}"/>
              </a:ext>
            </a:extLst>
          </p:cNvPr>
          <p:cNvSpPr>
            <a:spLocks noGrp="1"/>
          </p:cNvSpPr>
          <p:nvPr>
            <p:ph type="title"/>
          </p:nvPr>
        </p:nvSpPr>
        <p:spPr>
          <a:xfrm flipH="1" flipV="1">
            <a:off x="0" y="75501"/>
            <a:ext cx="195298" cy="151002"/>
          </a:xfrm>
        </p:spPr>
        <p:txBody>
          <a:bodyPr>
            <a:normAutofit fontScale="90000"/>
          </a:bodyPr>
          <a:lstStyle/>
          <a:p>
            <a:r>
              <a:rPr lang="en-US"/>
              <a:t> </a:t>
            </a:r>
          </a:p>
        </p:txBody>
      </p:sp>
      <p:sp>
        <p:nvSpPr>
          <p:cNvPr id="3" name="Content Placeholder 2">
            <a:extLst>
              <a:ext uri="{FF2B5EF4-FFF2-40B4-BE49-F238E27FC236}">
                <a16:creationId xmlns:a16="http://schemas.microsoft.com/office/drawing/2014/main" id="{2D13FB7D-657D-4913-8BB2-D71D09CC3B38}"/>
              </a:ext>
            </a:extLst>
          </p:cNvPr>
          <p:cNvSpPr>
            <a:spLocks noGrp="1"/>
          </p:cNvSpPr>
          <p:nvPr>
            <p:ph idx="1"/>
          </p:nvPr>
        </p:nvSpPr>
        <p:spPr>
          <a:xfrm flipH="1">
            <a:off x="11582231" y="6045868"/>
            <a:ext cx="436814" cy="256674"/>
          </a:xfrm>
        </p:spPr>
        <p:txBody>
          <a:bodyPr>
            <a:normAutofit fontScale="70000" lnSpcReduction="20000"/>
          </a:bodyPr>
          <a:lstStyle/>
          <a:p>
            <a:pPr marL="0" indent="0">
              <a:buNone/>
            </a:pPr>
            <a:r>
              <a:rPr lang="en-US"/>
              <a:t> </a:t>
            </a:r>
          </a:p>
        </p:txBody>
      </p:sp>
      <p:sp>
        <p:nvSpPr>
          <p:cNvPr id="4" name="Title 1">
            <a:extLst>
              <a:ext uri="{FF2B5EF4-FFF2-40B4-BE49-F238E27FC236}">
                <a16:creationId xmlns:a16="http://schemas.microsoft.com/office/drawing/2014/main" id="{62F6863C-AB16-4FE8-B8DD-332C4FF599EE}"/>
              </a:ext>
            </a:extLst>
          </p:cNvPr>
          <p:cNvSpPr txBox="1">
            <a:spLocks/>
          </p:cNvSpPr>
          <p:nvPr/>
        </p:nvSpPr>
        <p:spPr>
          <a:xfrm>
            <a:off x="984872" y="683906"/>
            <a:ext cx="10629296" cy="526118"/>
          </a:xfrm>
          <a:prstGeom prst="rect">
            <a:avLst/>
          </a:prstGeom>
        </p:spPr>
        <p:txBody>
          <a:bodyPr vert="horz" lIns="91440" tIns="45720" rIns="91440" bIns="45720" rtlCol="0" anchor="b">
            <a:no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NORMALIZATION – EMPLOYEE AND VENDOR_ITEM</a:t>
            </a:r>
            <a:endParaRPr lang="en-US">
              <a:highlight>
                <a:srgbClr val="FFFF00"/>
              </a:highlight>
            </a:endParaRPr>
          </a:p>
        </p:txBody>
      </p:sp>
      <p:pic>
        <p:nvPicPr>
          <p:cNvPr id="4098" name="Picture 2" descr="segmentation Icon 3308491">
            <a:extLst>
              <a:ext uri="{FF2B5EF4-FFF2-40B4-BE49-F238E27FC236}">
                <a16:creationId xmlns:a16="http://schemas.microsoft.com/office/drawing/2014/main" id="{90610921-139D-4352-8345-9A9318EF12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650" y="624200"/>
            <a:ext cx="709649" cy="709649"/>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956F6F8F-0ACF-4675-9BB8-3F9A097B7AA6}"/>
              </a:ext>
            </a:extLst>
          </p:cNvPr>
          <p:cNvSpPr txBox="1">
            <a:spLocks/>
          </p:cNvSpPr>
          <p:nvPr/>
        </p:nvSpPr>
        <p:spPr>
          <a:xfrm flipV="1">
            <a:off x="11481120" y="5556250"/>
            <a:ext cx="101112" cy="526118"/>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a:t> </a:t>
            </a:r>
          </a:p>
        </p:txBody>
      </p:sp>
      <p:pic>
        <p:nvPicPr>
          <p:cNvPr id="9" name="Picture 8">
            <a:extLst>
              <a:ext uri="{FF2B5EF4-FFF2-40B4-BE49-F238E27FC236}">
                <a16:creationId xmlns:a16="http://schemas.microsoft.com/office/drawing/2014/main" id="{AFBC247C-15B0-49A6-A283-A66751061EEE}"/>
              </a:ext>
            </a:extLst>
          </p:cNvPr>
          <p:cNvPicPr>
            <a:picLocks noChangeAspect="1"/>
          </p:cNvPicPr>
          <p:nvPr/>
        </p:nvPicPr>
        <p:blipFill rotWithShape="1">
          <a:blip r:embed="rId3"/>
          <a:srcRect b="16275"/>
          <a:stretch/>
        </p:blipFill>
        <p:spPr>
          <a:xfrm>
            <a:off x="1027817" y="3536790"/>
            <a:ext cx="4591370" cy="1377528"/>
          </a:xfrm>
          <a:prstGeom prst="rect">
            <a:avLst/>
          </a:prstGeom>
          <a:ln>
            <a:solidFill>
              <a:schemeClr val="tx1"/>
            </a:solidFill>
          </a:ln>
        </p:spPr>
      </p:pic>
      <p:pic>
        <p:nvPicPr>
          <p:cNvPr id="11" name="Picture 10">
            <a:extLst>
              <a:ext uri="{FF2B5EF4-FFF2-40B4-BE49-F238E27FC236}">
                <a16:creationId xmlns:a16="http://schemas.microsoft.com/office/drawing/2014/main" id="{9380DEAA-D8AD-4640-9D71-6DD0803A090F}"/>
              </a:ext>
            </a:extLst>
          </p:cNvPr>
          <p:cNvPicPr>
            <a:picLocks noChangeAspect="1"/>
          </p:cNvPicPr>
          <p:nvPr/>
        </p:nvPicPr>
        <p:blipFill>
          <a:blip r:embed="rId4"/>
          <a:stretch>
            <a:fillRect/>
          </a:stretch>
        </p:blipFill>
        <p:spPr>
          <a:xfrm>
            <a:off x="1690906" y="5093428"/>
            <a:ext cx="3265190" cy="936227"/>
          </a:xfrm>
          <a:prstGeom prst="rect">
            <a:avLst/>
          </a:prstGeom>
          <a:ln>
            <a:solidFill>
              <a:schemeClr val="tx1"/>
            </a:solidFill>
          </a:ln>
        </p:spPr>
      </p:pic>
      <p:pic>
        <p:nvPicPr>
          <p:cNvPr id="15" name="Picture 14">
            <a:extLst>
              <a:ext uri="{FF2B5EF4-FFF2-40B4-BE49-F238E27FC236}">
                <a16:creationId xmlns:a16="http://schemas.microsoft.com/office/drawing/2014/main" id="{4D696406-7408-49A6-9980-F593D8EF201E}"/>
              </a:ext>
            </a:extLst>
          </p:cNvPr>
          <p:cNvPicPr>
            <a:picLocks noChangeAspect="1"/>
          </p:cNvPicPr>
          <p:nvPr/>
        </p:nvPicPr>
        <p:blipFill>
          <a:blip r:embed="rId5"/>
          <a:stretch>
            <a:fillRect/>
          </a:stretch>
        </p:blipFill>
        <p:spPr>
          <a:xfrm>
            <a:off x="845232" y="1567443"/>
            <a:ext cx="5335058" cy="1310482"/>
          </a:xfrm>
          <a:prstGeom prst="rect">
            <a:avLst/>
          </a:prstGeom>
          <a:ln>
            <a:solidFill>
              <a:schemeClr val="tx1"/>
            </a:solidFill>
          </a:ln>
        </p:spPr>
      </p:pic>
      <p:sp>
        <p:nvSpPr>
          <p:cNvPr id="16" name="Arrow: Down 15">
            <a:extLst>
              <a:ext uri="{FF2B5EF4-FFF2-40B4-BE49-F238E27FC236}">
                <a16:creationId xmlns:a16="http://schemas.microsoft.com/office/drawing/2014/main" id="{496C77CF-6BB1-45E1-950E-FAC2F8BCBFD6}"/>
              </a:ext>
            </a:extLst>
          </p:cNvPr>
          <p:cNvSpPr/>
          <p:nvPr/>
        </p:nvSpPr>
        <p:spPr>
          <a:xfrm>
            <a:off x="3213435" y="2973964"/>
            <a:ext cx="220133" cy="5105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22">
            <a:extLst>
              <a:ext uri="{FF2B5EF4-FFF2-40B4-BE49-F238E27FC236}">
                <a16:creationId xmlns:a16="http://schemas.microsoft.com/office/drawing/2014/main" id="{1530C92B-DAB2-44C2-AC4A-7DDF22F971B3}"/>
              </a:ext>
            </a:extLst>
          </p:cNvPr>
          <p:cNvPicPr>
            <a:picLocks noChangeAspect="1"/>
          </p:cNvPicPr>
          <p:nvPr/>
        </p:nvPicPr>
        <p:blipFill rotWithShape="1">
          <a:blip r:embed="rId6"/>
          <a:srcRect b="11933"/>
          <a:stretch/>
        </p:blipFill>
        <p:spPr>
          <a:xfrm>
            <a:off x="7264719" y="3429000"/>
            <a:ext cx="3156478" cy="1246784"/>
          </a:xfrm>
          <a:prstGeom prst="rect">
            <a:avLst/>
          </a:prstGeom>
          <a:ln>
            <a:solidFill>
              <a:schemeClr val="tx1"/>
            </a:solidFill>
          </a:ln>
        </p:spPr>
      </p:pic>
      <p:sp>
        <p:nvSpPr>
          <p:cNvPr id="33" name="Arrow: Down 32">
            <a:extLst>
              <a:ext uri="{FF2B5EF4-FFF2-40B4-BE49-F238E27FC236}">
                <a16:creationId xmlns:a16="http://schemas.microsoft.com/office/drawing/2014/main" id="{E4DB7ACE-E978-48B3-859F-D5609525340F}"/>
              </a:ext>
            </a:extLst>
          </p:cNvPr>
          <p:cNvSpPr/>
          <p:nvPr/>
        </p:nvSpPr>
        <p:spPr>
          <a:xfrm>
            <a:off x="8732892" y="2910797"/>
            <a:ext cx="220133" cy="4096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9" name="Picture 28">
            <a:extLst>
              <a:ext uri="{FF2B5EF4-FFF2-40B4-BE49-F238E27FC236}">
                <a16:creationId xmlns:a16="http://schemas.microsoft.com/office/drawing/2014/main" id="{EC56BB10-6C78-4E61-A5B6-5EE9B6A89F65}"/>
              </a:ext>
            </a:extLst>
          </p:cNvPr>
          <p:cNvPicPr>
            <a:picLocks noChangeAspect="1"/>
          </p:cNvPicPr>
          <p:nvPr/>
        </p:nvPicPr>
        <p:blipFill>
          <a:blip r:embed="rId7"/>
          <a:stretch>
            <a:fillRect/>
          </a:stretch>
        </p:blipFill>
        <p:spPr>
          <a:xfrm>
            <a:off x="7648269" y="4863375"/>
            <a:ext cx="2342398" cy="1379241"/>
          </a:xfrm>
          <a:prstGeom prst="rect">
            <a:avLst/>
          </a:prstGeom>
          <a:ln>
            <a:solidFill>
              <a:schemeClr val="tx1"/>
            </a:solidFill>
          </a:ln>
        </p:spPr>
      </p:pic>
      <p:sp>
        <p:nvSpPr>
          <p:cNvPr id="34" name="TextBox 33">
            <a:extLst>
              <a:ext uri="{FF2B5EF4-FFF2-40B4-BE49-F238E27FC236}">
                <a16:creationId xmlns:a16="http://schemas.microsoft.com/office/drawing/2014/main" id="{B8AA9AAD-A93A-445F-86E6-ABD0634C83A6}"/>
              </a:ext>
            </a:extLst>
          </p:cNvPr>
          <p:cNvSpPr txBox="1"/>
          <p:nvPr/>
        </p:nvSpPr>
        <p:spPr>
          <a:xfrm>
            <a:off x="758027" y="2921471"/>
            <a:ext cx="696925" cy="307777"/>
          </a:xfrm>
          <a:prstGeom prst="rect">
            <a:avLst/>
          </a:prstGeom>
          <a:noFill/>
        </p:spPr>
        <p:txBody>
          <a:bodyPr wrap="square">
            <a:spAutoFit/>
          </a:bodyPr>
          <a:lstStyle/>
          <a:p>
            <a:r>
              <a:rPr lang="en-US" sz="1400" b="1">
                <a:latin typeface="Arial" panose="020B0604020202020204" pitchFamily="34" charset="0"/>
                <a:cs typeface="Arial" panose="020B0604020202020204" pitchFamily="34" charset="0"/>
              </a:rPr>
              <a:t>2NF</a:t>
            </a:r>
            <a:endParaRPr lang="en-IN" sz="140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EDA42737-7193-4FF6-BCD5-85BBC752EB9B}"/>
              </a:ext>
            </a:extLst>
          </p:cNvPr>
          <p:cNvSpPr txBox="1"/>
          <p:nvPr/>
        </p:nvSpPr>
        <p:spPr>
          <a:xfrm>
            <a:off x="6567794" y="2849231"/>
            <a:ext cx="696925" cy="307777"/>
          </a:xfrm>
          <a:prstGeom prst="rect">
            <a:avLst/>
          </a:prstGeom>
          <a:noFill/>
        </p:spPr>
        <p:txBody>
          <a:bodyPr wrap="square">
            <a:spAutoFit/>
          </a:bodyPr>
          <a:lstStyle/>
          <a:p>
            <a:r>
              <a:rPr lang="en-US" sz="1400" b="1">
                <a:latin typeface="Arial" panose="020B0604020202020204" pitchFamily="34" charset="0"/>
                <a:cs typeface="Arial" panose="020B0604020202020204" pitchFamily="34" charset="0"/>
              </a:rPr>
              <a:t>1NF</a:t>
            </a:r>
            <a:endParaRPr lang="en-IN" sz="140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CE80C79C-FF40-4301-BEA0-90E5B3C34A2E}"/>
              </a:ext>
            </a:extLst>
          </p:cNvPr>
          <p:cNvSpPr txBox="1"/>
          <p:nvPr/>
        </p:nvSpPr>
        <p:spPr>
          <a:xfrm>
            <a:off x="7089577" y="4760430"/>
            <a:ext cx="696925" cy="307777"/>
          </a:xfrm>
          <a:prstGeom prst="rect">
            <a:avLst/>
          </a:prstGeom>
          <a:noFill/>
        </p:spPr>
        <p:txBody>
          <a:bodyPr wrap="square">
            <a:spAutoFit/>
          </a:bodyPr>
          <a:lstStyle/>
          <a:p>
            <a:r>
              <a:rPr lang="en-US" sz="1400" b="1">
                <a:latin typeface="Arial" panose="020B0604020202020204" pitchFamily="34" charset="0"/>
                <a:cs typeface="Arial" panose="020B0604020202020204" pitchFamily="34" charset="0"/>
              </a:rPr>
              <a:t>3NF</a:t>
            </a:r>
            <a:endParaRPr lang="en-IN" sz="140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6BC3B2E-B411-4976-92B1-737B6C84AF96}"/>
              </a:ext>
            </a:extLst>
          </p:cNvPr>
          <p:cNvSpPr txBox="1"/>
          <p:nvPr/>
        </p:nvSpPr>
        <p:spPr>
          <a:xfrm>
            <a:off x="993981" y="5068207"/>
            <a:ext cx="696925" cy="307777"/>
          </a:xfrm>
          <a:prstGeom prst="rect">
            <a:avLst/>
          </a:prstGeom>
          <a:noFill/>
        </p:spPr>
        <p:txBody>
          <a:bodyPr wrap="square">
            <a:spAutoFit/>
          </a:bodyPr>
          <a:lstStyle/>
          <a:p>
            <a:r>
              <a:rPr lang="en-US" sz="1400" b="1">
                <a:latin typeface="Arial" panose="020B0604020202020204" pitchFamily="34" charset="0"/>
                <a:cs typeface="Arial" panose="020B0604020202020204" pitchFamily="34" charset="0"/>
              </a:rPr>
              <a:t>3NF</a:t>
            </a:r>
            <a:endParaRPr lang="en-IN" sz="1400">
              <a:latin typeface="Arial" panose="020B0604020202020204" pitchFamily="34" charset="0"/>
              <a:cs typeface="Arial" panose="020B0604020202020204" pitchFamily="34" charset="0"/>
            </a:endParaRPr>
          </a:p>
        </p:txBody>
      </p:sp>
      <p:pic>
        <p:nvPicPr>
          <p:cNvPr id="40" name="Picture 39">
            <a:extLst>
              <a:ext uri="{FF2B5EF4-FFF2-40B4-BE49-F238E27FC236}">
                <a16:creationId xmlns:a16="http://schemas.microsoft.com/office/drawing/2014/main" id="{5E2647B6-0DD2-4E27-A15D-FC1F8EFBD160}"/>
              </a:ext>
            </a:extLst>
          </p:cNvPr>
          <p:cNvPicPr>
            <a:picLocks noChangeAspect="1"/>
          </p:cNvPicPr>
          <p:nvPr/>
        </p:nvPicPr>
        <p:blipFill>
          <a:blip r:embed="rId8"/>
          <a:stretch>
            <a:fillRect/>
          </a:stretch>
        </p:blipFill>
        <p:spPr>
          <a:xfrm>
            <a:off x="6567794" y="1515670"/>
            <a:ext cx="4406158" cy="1310481"/>
          </a:xfrm>
          <a:prstGeom prst="rect">
            <a:avLst/>
          </a:prstGeom>
          <a:ln>
            <a:solidFill>
              <a:schemeClr val="tx1"/>
            </a:solidFill>
          </a:ln>
        </p:spPr>
      </p:pic>
    </p:spTree>
    <p:extLst>
      <p:ext uri="{BB962C8B-B14F-4D97-AF65-F5344CB8AC3E}">
        <p14:creationId xmlns:p14="http://schemas.microsoft.com/office/powerpoint/2010/main" val="1557120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80">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7C47380-CC78-4ACB-95D2-80CECEA8924F}"/>
              </a:ext>
            </a:extLst>
          </p:cNvPr>
          <p:cNvSpPr>
            <a:spLocks noGrp="1"/>
          </p:cNvSpPr>
          <p:nvPr>
            <p:ph type="title"/>
          </p:nvPr>
        </p:nvSpPr>
        <p:spPr>
          <a:xfrm>
            <a:off x="413872" y="2392950"/>
            <a:ext cx="3473595" cy="1492799"/>
          </a:xfrm>
        </p:spPr>
        <p:txBody>
          <a:bodyPr>
            <a:normAutofit/>
          </a:bodyPr>
          <a:lstStyle/>
          <a:p>
            <a:pPr>
              <a:lnSpc>
                <a:spcPct val="90000"/>
              </a:lnSpc>
            </a:pPr>
            <a:r>
              <a:rPr lang="en-US">
                <a:solidFill>
                  <a:srgbClr val="FFFFFF"/>
                </a:solidFill>
              </a:rPr>
              <a:t>ENTITY RELATIONSHIP DIAGRAM</a:t>
            </a:r>
            <a:endParaRPr lang="en-US" cap="none">
              <a:solidFill>
                <a:srgbClr val="FFFFFF"/>
              </a:solidFill>
            </a:endParaRPr>
          </a:p>
        </p:txBody>
      </p:sp>
      <p:sp>
        <p:nvSpPr>
          <p:cNvPr id="3" name="Content Placeholder 2">
            <a:extLst>
              <a:ext uri="{FF2B5EF4-FFF2-40B4-BE49-F238E27FC236}">
                <a16:creationId xmlns:a16="http://schemas.microsoft.com/office/drawing/2014/main" id="{7C4B92D9-8ED8-41FC-8839-8E881DDB34FA}"/>
              </a:ext>
            </a:extLst>
          </p:cNvPr>
          <p:cNvSpPr>
            <a:spLocks noGrp="1"/>
          </p:cNvSpPr>
          <p:nvPr>
            <p:ph idx="1"/>
          </p:nvPr>
        </p:nvSpPr>
        <p:spPr>
          <a:xfrm>
            <a:off x="601255" y="2177142"/>
            <a:ext cx="3409782" cy="3823607"/>
          </a:xfrm>
        </p:spPr>
        <p:txBody>
          <a:bodyPr>
            <a:normAutofit/>
          </a:bodyPr>
          <a:lstStyle/>
          <a:p>
            <a:pPr marL="0" indent="0">
              <a:buNone/>
            </a:pPr>
            <a:r>
              <a:rPr lang="en-US">
                <a:solidFill>
                  <a:srgbClr val="FFFFFF"/>
                </a:solidFill>
              </a:rPr>
              <a:t> </a:t>
            </a:r>
            <a:endParaRPr lang="en-IN">
              <a:solidFill>
                <a:srgbClr val="FFFFFF"/>
              </a:solidFill>
            </a:endParaRPr>
          </a:p>
        </p:txBody>
      </p:sp>
      <p:pic>
        <p:nvPicPr>
          <p:cNvPr id="5" name="Picture 4">
            <a:extLst>
              <a:ext uri="{FF2B5EF4-FFF2-40B4-BE49-F238E27FC236}">
                <a16:creationId xmlns:a16="http://schemas.microsoft.com/office/drawing/2014/main" id="{0F1A5958-8471-47C2-B026-043C54772380}"/>
              </a:ext>
            </a:extLst>
          </p:cNvPr>
          <p:cNvPicPr>
            <a:picLocks noChangeAspect="1"/>
          </p:cNvPicPr>
          <p:nvPr/>
        </p:nvPicPr>
        <p:blipFill rotWithShape="1">
          <a:blip r:embed="rId3"/>
          <a:srcRect l="1855" r="1268" b="1658"/>
          <a:stretch/>
        </p:blipFill>
        <p:spPr>
          <a:xfrm>
            <a:off x="3074796" y="159848"/>
            <a:ext cx="8973178" cy="6381629"/>
          </a:xfrm>
          <a:prstGeom prst="rect">
            <a:avLst/>
          </a:prstGeom>
        </p:spPr>
      </p:pic>
      <p:pic>
        <p:nvPicPr>
          <p:cNvPr id="10244" name="Picture 4" descr="database Icon 1711882">
            <a:extLst>
              <a:ext uri="{FF2B5EF4-FFF2-40B4-BE49-F238E27FC236}">
                <a16:creationId xmlns:a16="http://schemas.microsoft.com/office/drawing/2014/main" id="{FBB69816-03AD-4E92-A2DB-1E00DE337552}"/>
              </a:ext>
            </a:extLst>
          </p:cNvPr>
          <p:cNvPicPr>
            <a:picLocks noChangeAspect="1" noChangeArrowheads="1"/>
          </p:cNvPicPr>
          <p:nvPr/>
        </p:nvPicPr>
        <p:blipFill>
          <a:blip r:embed="rId4">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42377" y="740099"/>
            <a:ext cx="993817" cy="805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469377"/>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52F6E92-09EA-457C-A035-60DA9CD66C90}"/>
              </a:ext>
            </a:extLst>
          </p:cNvPr>
          <p:cNvSpPr>
            <a:spLocks noGrp="1"/>
          </p:cNvSpPr>
          <p:nvPr>
            <p:ph idx="1"/>
          </p:nvPr>
        </p:nvSpPr>
        <p:spPr>
          <a:xfrm>
            <a:off x="441872" y="1333862"/>
            <a:ext cx="3409782" cy="3823607"/>
          </a:xfrm>
        </p:spPr>
        <p:txBody>
          <a:bodyPr>
            <a:normAutofit/>
          </a:bodyPr>
          <a:lstStyle/>
          <a:p>
            <a:pPr marL="0" indent="0">
              <a:buNone/>
            </a:pPr>
            <a:r>
              <a:rPr lang="en-IN" sz="2800">
                <a:solidFill>
                  <a:srgbClr val="FFFFFF"/>
                </a:solidFill>
                <a:latin typeface="+mj-lt"/>
              </a:rPr>
              <a:t>DATA WAREHOUSE</a:t>
            </a:r>
          </a:p>
          <a:p>
            <a:pPr marL="0" indent="0">
              <a:buNone/>
            </a:pPr>
            <a:endParaRPr lang="en-IN">
              <a:solidFill>
                <a:srgbClr val="FFFFFF"/>
              </a:solidFill>
            </a:endParaRPr>
          </a:p>
        </p:txBody>
      </p:sp>
      <p:pic>
        <p:nvPicPr>
          <p:cNvPr id="5" name="Picture 4" descr="Diagram&#10;&#10;Description automatically generated">
            <a:extLst>
              <a:ext uri="{FF2B5EF4-FFF2-40B4-BE49-F238E27FC236}">
                <a16:creationId xmlns:a16="http://schemas.microsoft.com/office/drawing/2014/main" id="{36C8066B-15C0-4308-A9D9-E134B14BDC89}"/>
              </a:ext>
            </a:extLst>
          </p:cNvPr>
          <p:cNvPicPr>
            <a:picLocks noChangeAspect="1"/>
          </p:cNvPicPr>
          <p:nvPr/>
        </p:nvPicPr>
        <p:blipFill>
          <a:blip r:embed="rId2"/>
          <a:stretch>
            <a:fillRect/>
          </a:stretch>
        </p:blipFill>
        <p:spPr>
          <a:xfrm>
            <a:off x="4846755" y="760847"/>
            <a:ext cx="6390784" cy="5336305"/>
          </a:xfrm>
          <a:prstGeom prst="rect">
            <a:avLst/>
          </a:prstGeom>
        </p:spPr>
      </p:pic>
    </p:spTree>
    <p:extLst>
      <p:ext uri="{BB962C8B-B14F-4D97-AF65-F5344CB8AC3E}">
        <p14:creationId xmlns:p14="http://schemas.microsoft.com/office/powerpoint/2010/main" val="3374242390"/>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B6CDF3AA-CC30-4FEA-A439-605D4306B17B}"/>
              </a:ext>
            </a:extLst>
          </p:cNvPr>
          <p:cNvPicPr>
            <a:picLocks noChangeAspect="1"/>
          </p:cNvPicPr>
          <p:nvPr/>
        </p:nvPicPr>
        <p:blipFill>
          <a:blip r:embed="rId3"/>
          <a:stretch>
            <a:fillRect/>
          </a:stretch>
        </p:blipFill>
        <p:spPr>
          <a:xfrm>
            <a:off x="1563974" y="2175624"/>
            <a:ext cx="7527560" cy="3331210"/>
          </a:xfrm>
          <a:prstGeom prst="rect">
            <a:avLst/>
          </a:prstGeom>
        </p:spPr>
      </p:pic>
      <p:sp>
        <p:nvSpPr>
          <p:cNvPr id="2" name="Title 1">
            <a:extLst>
              <a:ext uri="{FF2B5EF4-FFF2-40B4-BE49-F238E27FC236}">
                <a16:creationId xmlns:a16="http://schemas.microsoft.com/office/drawing/2014/main" id="{E7C47380-CC78-4ACB-95D2-80CECEA8924F}"/>
              </a:ext>
            </a:extLst>
          </p:cNvPr>
          <p:cNvSpPr>
            <a:spLocks noGrp="1"/>
          </p:cNvSpPr>
          <p:nvPr>
            <p:ph type="title"/>
          </p:nvPr>
        </p:nvSpPr>
        <p:spPr>
          <a:xfrm>
            <a:off x="1031846" y="702156"/>
            <a:ext cx="11032782" cy="598138"/>
          </a:xfrm>
        </p:spPr>
        <p:txBody>
          <a:bodyPr>
            <a:normAutofit/>
          </a:bodyPr>
          <a:lstStyle/>
          <a:p>
            <a:r>
              <a:rPr lang="en-US"/>
              <a:t>Employee-shift RELATIONAL SCHEMA </a:t>
            </a:r>
            <a:endParaRPr lang="en-US" cap="none"/>
          </a:p>
        </p:txBody>
      </p:sp>
      <p:pic>
        <p:nvPicPr>
          <p:cNvPr id="10244" name="Picture 4" descr="database Icon 1711882">
            <a:extLst>
              <a:ext uri="{FF2B5EF4-FFF2-40B4-BE49-F238E27FC236}">
                <a16:creationId xmlns:a16="http://schemas.microsoft.com/office/drawing/2014/main" id="{FBB69816-03AD-4E92-A2DB-1E00DE3375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949" y="735713"/>
            <a:ext cx="738231" cy="59813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C4B92D9-8ED8-41FC-8839-8E881DDB34FA}"/>
              </a:ext>
            </a:extLst>
          </p:cNvPr>
          <p:cNvSpPr>
            <a:spLocks noGrp="1"/>
          </p:cNvSpPr>
          <p:nvPr>
            <p:ph idx="1"/>
          </p:nvPr>
        </p:nvSpPr>
        <p:spPr/>
        <p:txBody>
          <a:bodyPr/>
          <a:lstStyle/>
          <a:p>
            <a:pPr marL="0" indent="0">
              <a:buNone/>
            </a:pPr>
            <a:r>
              <a:rPr lang="en-US"/>
              <a:t> </a:t>
            </a:r>
            <a:endParaRPr lang="en-IN"/>
          </a:p>
        </p:txBody>
      </p:sp>
      <p:cxnSp>
        <p:nvCxnSpPr>
          <p:cNvPr id="6" name="Straight Arrow Connector 5">
            <a:extLst>
              <a:ext uri="{FF2B5EF4-FFF2-40B4-BE49-F238E27FC236}">
                <a16:creationId xmlns:a16="http://schemas.microsoft.com/office/drawing/2014/main" id="{38CD3D91-F9C6-4246-88F1-EEBAFCD2565B}"/>
              </a:ext>
            </a:extLst>
          </p:cNvPr>
          <p:cNvCxnSpPr/>
          <p:nvPr/>
        </p:nvCxnSpPr>
        <p:spPr>
          <a:xfrm flipV="1">
            <a:off x="2936135" y="4404630"/>
            <a:ext cx="718868" cy="14377"/>
          </a:xfrm>
          <a:prstGeom prst="straightConnector1">
            <a:avLst/>
          </a:prstGeom>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A117160A-CD08-4369-ABC1-CA8EFCB15B60}"/>
              </a:ext>
            </a:extLst>
          </p:cNvPr>
          <p:cNvCxnSpPr>
            <a:cxnSpLocks/>
          </p:cNvCxnSpPr>
          <p:nvPr/>
        </p:nvCxnSpPr>
        <p:spPr>
          <a:xfrm flipV="1">
            <a:off x="3847094" y="4404629"/>
            <a:ext cx="805132" cy="0"/>
          </a:xfrm>
          <a:prstGeom prst="straightConnector1">
            <a:avLst/>
          </a:prstGeom>
        </p:spPr>
        <p:style>
          <a:lnRef idx="2">
            <a:schemeClr val="dk1"/>
          </a:lnRef>
          <a:fillRef idx="0">
            <a:schemeClr val="dk1"/>
          </a:fillRef>
          <a:effectRef idx="1">
            <a:schemeClr val="dk1"/>
          </a:effectRef>
          <a:fontRef idx="minor">
            <a:schemeClr val="tx1"/>
          </a:fontRef>
        </p:style>
      </p:cxnSp>
      <p:pic>
        <p:nvPicPr>
          <p:cNvPr id="1026" name="Picture 2" descr="Employee Icon - 5505 - Dryicons">
            <a:extLst>
              <a:ext uri="{FF2B5EF4-FFF2-40B4-BE49-F238E27FC236}">
                <a16:creationId xmlns:a16="http://schemas.microsoft.com/office/drawing/2014/main" id="{BF3A3C50-9CB7-4840-B6D7-AE3F193547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8306" y="3190483"/>
            <a:ext cx="2898354" cy="2898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709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5" descr="Diagram, text&#10;&#10;Description automatically generated">
            <a:extLst>
              <a:ext uri="{FF2B5EF4-FFF2-40B4-BE49-F238E27FC236}">
                <a16:creationId xmlns:a16="http://schemas.microsoft.com/office/drawing/2014/main" id="{D7B70B19-E1F2-4B63-AE33-425B18545B9F}"/>
              </a:ext>
            </a:extLst>
          </p:cNvPr>
          <p:cNvPicPr>
            <a:picLocks noChangeAspect="1"/>
          </p:cNvPicPr>
          <p:nvPr/>
        </p:nvPicPr>
        <p:blipFill>
          <a:blip r:embed="rId3"/>
          <a:stretch>
            <a:fillRect/>
          </a:stretch>
        </p:blipFill>
        <p:spPr>
          <a:xfrm>
            <a:off x="813759" y="1520756"/>
            <a:ext cx="7329576" cy="5297356"/>
          </a:xfrm>
          <a:prstGeom prst="rect">
            <a:avLst/>
          </a:prstGeom>
        </p:spPr>
      </p:pic>
      <p:sp>
        <p:nvSpPr>
          <p:cNvPr id="2" name="Title 1">
            <a:extLst>
              <a:ext uri="{FF2B5EF4-FFF2-40B4-BE49-F238E27FC236}">
                <a16:creationId xmlns:a16="http://schemas.microsoft.com/office/drawing/2014/main" id="{E7C47380-CC78-4ACB-95D2-80CECEA8924F}"/>
              </a:ext>
            </a:extLst>
          </p:cNvPr>
          <p:cNvSpPr>
            <a:spLocks noGrp="1"/>
          </p:cNvSpPr>
          <p:nvPr>
            <p:ph type="title"/>
          </p:nvPr>
        </p:nvSpPr>
        <p:spPr>
          <a:xfrm>
            <a:off x="1031846" y="702156"/>
            <a:ext cx="11032782" cy="598138"/>
          </a:xfrm>
        </p:spPr>
        <p:txBody>
          <a:bodyPr>
            <a:normAutofit/>
          </a:bodyPr>
          <a:lstStyle/>
          <a:p>
            <a:r>
              <a:rPr lang="en-US"/>
              <a:t>Vendor-food inventory-pricing RELATIONAL SCHEMA</a:t>
            </a:r>
            <a:endParaRPr lang="en-US" cap="none"/>
          </a:p>
        </p:txBody>
      </p:sp>
      <p:pic>
        <p:nvPicPr>
          <p:cNvPr id="10244" name="Picture 4" descr="database Icon 1711882">
            <a:extLst>
              <a:ext uri="{FF2B5EF4-FFF2-40B4-BE49-F238E27FC236}">
                <a16:creationId xmlns:a16="http://schemas.microsoft.com/office/drawing/2014/main" id="{FBB69816-03AD-4E92-A2DB-1E00DE3375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949" y="735713"/>
            <a:ext cx="738231" cy="59813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C4B92D9-8ED8-41FC-8839-8E881DDB34FA}"/>
              </a:ext>
            </a:extLst>
          </p:cNvPr>
          <p:cNvSpPr>
            <a:spLocks noGrp="1"/>
          </p:cNvSpPr>
          <p:nvPr>
            <p:ph idx="1"/>
          </p:nvPr>
        </p:nvSpPr>
        <p:spPr/>
        <p:txBody>
          <a:bodyPr/>
          <a:lstStyle/>
          <a:p>
            <a:pPr marL="0" indent="0">
              <a:buNone/>
            </a:pPr>
            <a:r>
              <a:rPr lang="en-US"/>
              <a:t> </a:t>
            </a:r>
            <a:endParaRPr lang="en-IN"/>
          </a:p>
        </p:txBody>
      </p:sp>
      <p:cxnSp>
        <p:nvCxnSpPr>
          <p:cNvPr id="6" name="Straight Arrow Connector 5">
            <a:extLst>
              <a:ext uri="{FF2B5EF4-FFF2-40B4-BE49-F238E27FC236}">
                <a16:creationId xmlns:a16="http://schemas.microsoft.com/office/drawing/2014/main" id="{0E33A2E1-9CC1-474A-9839-31C9BAFD37E6}"/>
              </a:ext>
            </a:extLst>
          </p:cNvPr>
          <p:cNvCxnSpPr/>
          <p:nvPr/>
        </p:nvCxnSpPr>
        <p:spPr>
          <a:xfrm flipV="1">
            <a:off x="2589620" y="5011026"/>
            <a:ext cx="762000" cy="12492"/>
          </a:xfrm>
          <a:prstGeom prst="straightConnector1">
            <a:avLst/>
          </a:prstGeom>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EA981B9B-F855-492E-B711-FA7A3C2901C5}"/>
              </a:ext>
            </a:extLst>
          </p:cNvPr>
          <p:cNvCxnSpPr/>
          <p:nvPr/>
        </p:nvCxnSpPr>
        <p:spPr>
          <a:xfrm flipV="1">
            <a:off x="3503216" y="5002115"/>
            <a:ext cx="599604" cy="1249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51AFD31E-9D57-4FB8-9CFE-9885810E26D1}"/>
              </a:ext>
            </a:extLst>
          </p:cNvPr>
          <p:cNvCxnSpPr/>
          <p:nvPr/>
        </p:nvCxnSpPr>
        <p:spPr>
          <a:xfrm flipV="1">
            <a:off x="2669654" y="2763342"/>
            <a:ext cx="836950" cy="12492"/>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2C6D99A1-1C73-4201-80C3-B5BE0F6F0442}"/>
              </a:ext>
            </a:extLst>
          </p:cNvPr>
          <p:cNvCxnSpPr/>
          <p:nvPr/>
        </p:nvCxnSpPr>
        <p:spPr>
          <a:xfrm flipV="1">
            <a:off x="3612004" y="2768807"/>
            <a:ext cx="649574" cy="12490"/>
          </a:xfrm>
          <a:prstGeom prst="straightConnector1">
            <a:avLst/>
          </a:prstGeom>
        </p:spPr>
        <p:style>
          <a:lnRef idx="1">
            <a:schemeClr val="dk1"/>
          </a:lnRef>
          <a:fillRef idx="0">
            <a:schemeClr val="dk1"/>
          </a:fillRef>
          <a:effectRef idx="0">
            <a:schemeClr val="dk1"/>
          </a:effectRef>
          <a:fontRef idx="minor">
            <a:schemeClr val="tx1"/>
          </a:fontRef>
        </p:style>
      </p:cxnSp>
      <p:pic>
        <p:nvPicPr>
          <p:cNvPr id="2050" name="Picture 2" descr="25,649 BEST Inventory Icon IMAGES, STOCK PHOTOS &amp; VECTORS | Adobe Stock">
            <a:extLst>
              <a:ext uri="{FF2B5EF4-FFF2-40B4-BE49-F238E27FC236}">
                <a16:creationId xmlns:a16="http://schemas.microsoft.com/office/drawing/2014/main" id="{EFAB90D9-F312-4596-ADEA-A29865F62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25200" y="3415625"/>
            <a:ext cx="2885607" cy="2885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6204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DF1D5-5384-41D2-A4B4-525A2C9B83FB}"/>
              </a:ext>
            </a:extLst>
          </p:cNvPr>
          <p:cNvSpPr>
            <a:spLocks noGrp="1"/>
          </p:cNvSpPr>
          <p:nvPr>
            <p:ph type="title"/>
          </p:nvPr>
        </p:nvSpPr>
        <p:spPr/>
        <p:txBody>
          <a:bodyPr/>
          <a:lstStyle/>
          <a:p>
            <a:r>
              <a:rPr lang="en-US"/>
              <a:t>AGENDA</a:t>
            </a:r>
            <a:endParaRPr lang="en-IN"/>
          </a:p>
        </p:txBody>
      </p:sp>
      <p:sp>
        <p:nvSpPr>
          <p:cNvPr id="3" name="Content Placeholder 2">
            <a:extLst>
              <a:ext uri="{FF2B5EF4-FFF2-40B4-BE49-F238E27FC236}">
                <a16:creationId xmlns:a16="http://schemas.microsoft.com/office/drawing/2014/main" id="{A6B528B9-CC25-4F87-9E36-55527EBF664D}"/>
              </a:ext>
            </a:extLst>
          </p:cNvPr>
          <p:cNvSpPr>
            <a:spLocks noGrp="1"/>
          </p:cNvSpPr>
          <p:nvPr>
            <p:ph idx="1"/>
          </p:nvPr>
        </p:nvSpPr>
        <p:spPr>
          <a:xfrm>
            <a:off x="581192" y="1890876"/>
            <a:ext cx="11029615" cy="4526702"/>
          </a:xfrm>
        </p:spPr>
        <p:txBody>
          <a:bodyPr>
            <a:normAutofit/>
          </a:bodyPr>
          <a:lstStyle/>
          <a:p>
            <a:pPr>
              <a:lnSpc>
                <a:spcPct val="200000"/>
              </a:lnSpc>
              <a:buClr>
                <a:schemeClr val="accent5"/>
              </a:buClr>
            </a:pPr>
            <a:r>
              <a:rPr lang="en-US" sz="2400"/>
              <a:t>TEAM INTRODUCTION</a:t>
            </a:r>
          </a:p>
          <a:p>
            <a:pPr>
              <a:lnSpc>
                <a:spcPct val="200000"/>
              </a:lnSpc>
              <a:buClr>
                <a:schemeClr val="accent5"/>
              </a:buClr>
            </a:pPr>
            <a:r>
              <a:rPr lang="en-US" sz="2400"/>
              <a:t>OBJECTIVE AND KEY TAKEAWAYS</a:t>
            </a:r>
          </a:p>
          <a:p>
            <a:pPr>
              <a:lnSpc>
                <a:spcPct val="200000"/>
              </a:lnSpc>
              <a:buClr>
                <a:schemeClr val="accent5"/>
              </a:buClr>
            </a:pPr>
            <a:r>
              <a:rPr lang="en-IN" sz="2400"/>
              <a:t>DATABASE DESIGN</a:t>
            </a:r>
          </a:p>
          <a:p>
            <a:pPr>
              <a:lnSpc>
                <a:spcPct val="200000"/>
              </a:lnSpc>
              <a:buClr>
                <a:schemeClr val="accent5"/>
              </a:buClr>
            </a:pPr>
            <a:r>
              <a:rPr lang="en-IN" sz="2400"/>
              <a:t>BUSINESS SOLUTION AND IMPACT</a:t>
            </a:r>
          </a:p>
          <a:p>
            <a:pPr>
              <a:lnSpc>
                <a:spcPct val="200000"/>
              </a:lnSpc>
              <a:buClr>
                <a:schemeClr val="accent5"/>
              </a:buClr>
            </a:pPr>
            <a:r>
              <a:rPr lang="en-IN" sz="2400"/>
              <a:t>CONCLUSION</a:t>
            </a:r>
          </a:p>
        </p:txBody>
      </p:sp>
      <p:grpSp>
        <p:nvGrpSpPr>
          <p:cNvPr id="6" name="Group 5">
            <a:extLst>
              <a:ext uri="{FF2B5EF4-FFF2-40B4-BE49-F238E27FC236}">
                <a16:creationId xmlns:a16="http://schemas.microsoft.com/office/drawing/2014/main" id="{86A91D74-F596-4E6E-8212-920D64514C3A}"/>
              </a:ext>
            </a:extLst>
          </p:cNvPr>
          <p:cNvGrpSpPr/>
          <p:nvPr/>
        </p:nvGrpSpPr>
        <p:grpSpPr>
          <a:xfrm>
            <a:off x="181985" y="4960296"/>
            <a:ext cx="11629714" cy="453005"/>
            <a:chOff x="181985" y="2147582"/>
            <a:chExt cx="11629714" cy="453005"/>
          </a:xfrm>
        </p:grpSpPr>
        <p:sp>
          <p:nvSpPr>
            <p:cNvPr id="4" name="Rectangle 3">
              <a:extLst>
                <a:ext uri="{FF2B5EF4-FFF2-40B4-BE49-F238E27FC236}">
                  <a16:creationId xmlns:a16="http://schemas.microsoft.com/office/drawing/2014/main" id="{298C1061-5EAC-4BD8-9864-EBA64735B45B}"/>
                </a:ext>
              </a:extLst>
            </p:cNvPr>
            <p:cNvSpPr/>
            <p:nvPr/>
          </p:nvSpPr>
          <p:spPr>
            <a:xfrm>
              <a:off x="394283" y="2147582"/>
              <a:ext cx="11417416" cy="453005"/>
            </a:xfrm>
            <a:prstGeom prst="rect">
              <a:avLst/>
            </a:prstGeom>
            <a:solidFill>
              <a:schemeClr val="accent5">
                <a:lumMod val="40000"/>
                <a:lumOff val="60000"/>
                <a:alpha val="2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0EC93CD6-D068-455F-8FCD-4CCF299BDF37}"/>
                </a:ext>
              </a:extLst>
            </p:cNvPr>
            <p:cNvSpPr/>
            <p:nvPr/>
          </p:nvSpPr>
          <p:spPr>
            <a:xfrm>
              <a:off x="181985" y="2147582"/>
              <a:ext cx="152399" cy="453005"/>
            </a:xfrm>
            <a:prstGeom prst="rect">
              <a:avLst/>
            </a:prstGeom>
            <a:solidFill>
              <a:srgbClr val="3DAD8D"/>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954465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4E280-D7DD-4769-A6E1-BEE0B907E020}"/>
              </a:ext>
            </a:extLst>
          </p:cNvPr>
          <p:cNvSpPr>
            <a:spLocks noGrp="1"/>
          </p:cNvSpPr>
          <p:nvPr>
            <p:ph type="title"/>
          </p:nvPr>
        </p:nvSpPr>
        <p:spPr>
          <a:xfrm>
            <a:off x="1101311" y="878467"/>
            <a:ext cx="11029616" cy="526118"/>
          </a:xfrm>
        </p:spPr>
        <p:txBody>
          <a:bodyPr>
            <a:normAutofit fontScale="90000"/>
          </a:bodyPr>
          <a:lstStyle/>
          <a:p>
            <a:r>
              <a:rPr lang="en-US"/>
              <a:t>Before moving ahead, let’s discuss the business questions we will address today!</a:t>
            </a:r>
            <a:endParaRPr lang="en-US">
              <a:highlight>
                <a:srgbClr val="FFFF00"/>
              </a:highlight>
            </a:endParaRPr>
          </a:p>
        </p:txBody>
      </p:sp>
      <p:sp>
        <p:nvSpPr>
          <p:cNvPr id="3" name="Content Placeholder 2">
            <a:extLst>
              <a:ext uri="{FF2B5EF4-FFF2-40B4-BE49-F238E27FC236}">
                <a16:creationId xmlns:a16="http://schemas.microsoft.com/office/drawing/2014/main" id="{2D13FB7D-657D-4913-8BB2-D71D09CC3B38}"/>
              </a:ext>
            </a:extLst>
          </p:cNvPr>
          <p:cNvSpPr>
            <a:spLocks noGrp="1"/>
          </p:cNvSpPr>
          <p:nvPr>
            <p:ph idx="1"/>
          </p:nvPr>
        </p:nvSpPr>
        <p:spPr>
          <a:xfrm flipV="1">
            <a:off x="11509695" y="5975350"/>
            <a:ext cx="101112" cy="526118"/>
          </a:xfrm>
        </p:spPr>
        <p:txBody>
          <a:bodyPr/>
          <a:lstStyle/>
          <a:p>
            <a:pPr marL="0" indent="0">
              <a:buNone/>
            </a:pPr>
            <a:r>
              <a:rPr lang="en-US"/>
              <a:t> </a:t>
            </a:r>
          </a:p>
        </p:txBody>
      </p:sp>
      <p:pic>
        <p:nvPicPr>
          <p:cNvPr id="13" name="Picture 2" descr="Data Icon 2676856">
            <a:extLst>
              <a:ext uri="{FF2B5EF4-FFF2-40B4-BE49-F238E27FC236}">
                <a16:creationId xmlns:a16="http://schemas.microsoft.com/office/drawing/2014/main" id="{1B1915F4-17E0-489D-8258-530D85734E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973" y="578603"/>
            <a:ext cx="724338" cy="72433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6127AE72-B9D9-4909-90EB-E50E37B38194}"/>
              </a:ext>
            </a:extLst>
          </p:cNvPr>
          <p:cNvSpPr/>
          <p:nvPr/>
        </p:nvSpPr>
        <p:spPr>
          <a:xfrm>
            <a:off x="739141" y="1586381"/>
            <a:ext cx="10770554" cy="5083728"/>
          </a:xfrm>
          <a:prstGeom prst="roundRect">
            <a:avLst>
              <a:gd name="adj" fmla="val 9592"/>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C52F4A9-0C6A-404A-90D1-4FED6D28D11A}"/>
              </a:ext>
            </a:extLst>
          </p:cNvPr>
          <p:cNvSpPr txBox="1"/>
          <p:nvPr/>
        </p:nvSpPr>
        <p:spPr>
          <a:xfrm>
            <a:off x="1214828" y="1685421"/>
            <a:ext cx="10121956" cy="4201150"/>
          </a:xfrm>
          <a:prstGeom prst="rect">
            <a:avLst/>
          </a:prstGeom>
          <a:noFill/>
        </p:spPr>
        <p:txBody>
          <a:bodyPr wrap="square" lIns="91440" tIns="45720" rIns="91440" bIns="45720" anchor="t">
            <a:spAutoFit/>
          </a:bodyPr>
          <a:lstStyle/>
          <a:p>
            <a:r>
              <a:rPr lang="en-US" b="1">
                <a:solidFill>
                  <a:srgbClr val="1C906F"/>
                </a:solidFill>
              </a:rPr>
              <a:t>BUSINESS QUESTIONS:</a:t>
            </a:r>
            <a:endParaRPr lang="en-US" sz="1400" b="1">
              <a:solidFill>
                <a:srgbClr val="1C906F"/>
              </a:solidFill>
            </a:endParaRPr>
          </a:p>
          <a:p>
            <a:pPr marL="342900" indent="-342900">
              <a:spcBef>
                <a:spcPts val="600"/>
              </a:spcBef>
              <a:spcAft>
                <a:spcPts val="600"/>
              </a:spcAft>
              <a:buFont typeface="+mj-lt"/>
              <a:buAutoNum type="arabicPeriod"/>
            </a:pPr>
            <a:r>
              <a:rPr lang="en-US" sz="1400" b="1"/>
              <a:t>Is the current shift-wise distribution of employees in keeping with the daily demand? Does it require a change? </a:t>
            </a:r>
          </a:p>
          <a:p>
            <a:pPr marL="342900" indent="-342900">
              <a:spcBef>
                <a:spcPts val="600"/>
              </a:spcBef>
              <a:spcAft>
                <a:spcPts val="600"/>
              </a:spcAft>
              <a:buFont typeface="+mj-lt"/>
              <a:buAutoNum type="arabicPeriod"/>
            </a:pPr>
            <a:r>
              <a:rPr lang="en-US" sz="1400" b="1"/>
              <a:t>Are the employees being used to their full capacity?</a:t>
            </a:r>
          </a:p>
          <a:p>
            <a:pPr marL="342900" indent="-342900">
              <a:spcBef>
                <a:spcPts val="600"/>
              </a:spcBef>
              <a:spcAft>
                <a:spcPts val="600"/>
              </a:spcAft>
              <a:buFont typeface="+mj-lt"/>
              <a:buAutoNum type="arabicPeriod"/>
            </a:pPr>
            <a:r>
              <a:rPr lang="en-US" sz="1400" b="1"/>
              <a:t>What is the average daily sales in Lawson OTG? </a:t>
            </a:r>
          </a:p>
          <a:p>
            <a:pPr marL="342900" indent="-342900">
              <a:spcBef>
                <a:spcPts val="600"/>
              </a:spcBef>
              <a:spcAft>
                <a:spcPts val="600"/>
              </a:spcAft>
              <a:buFont typeface="+mj-lt"/>
              <a:buAutoNum type="arabicPeriod"/>
            </a:pPr>
            <a:r>
              <a:rPr lang="en-US" sz="1400" b="1"/>
              <a:t>Which are the two days that are the busiest?</a:t>
            </a:r>
          </a:p>
          <a:p>
            <a:pPr marL="342900" indent="-342900">
              <a:spcBef>
                <a:spcPts val="600"/>
              </a:spcBef>
              <a:spcAft>
                <a:spcPts val="600"/>
              </a:spcAft>
              <a:buFont typeface="+mj-lt"/>
              <a:buAutoNum type="arabicPeriod"/>
            </a:pPr>
            <a:r>
              <a:rPr lang="en-US" sz="1400" b="1"/>
              <a:t>What are the food items that are most and least in-demand?</a:t>
            </a:r>
          </a:p>
          <a:p>
            <a:pPr marL="342900" indent="-342900">
              <a:spcBef>
                <a:spcPts val="600"/>
              </a:spcBef>
              <a:spcAft>
                <a:spcPts val="600"/>
              </a:spcAft>
              <a:buFont typeface="+mj-lt"/>
              <a:buAutoNum type="arabicPeriod"/>
            </a:pPr>
            <a:r>
              <a:rPr lang="en-US" sz="1400" b="1"/>
              <a:t>What are the recommended best-selling combinations?</a:t>
            </a:r>
          </a:p>
          <a:p>
            <a:pPr marL="342900" indent="-342900">
              <a:spcBef>
                <a:spcPts val="600"/>
              </a:spcBef>
              <a:spcAft>
                <a:spcPts val="600"/>
              </a:spcAft>
              <a:buFont typeface="+mj-lt"/>
              <a:buAutoNum type="arabicPeriod"/>
            </a:pPr>
            <a:r>
              <a:rPr lang="en-US" sz="1400" b="1"/>
              <a:t>How is the resource planning and management to account for food inspection and expiry?</a:t>
            </a:r>
          </a:p>
          <a:p>
            <a:pPr marL="342900" indent="-342900">
              <a:spcBef>
                <a:spcPts val="600"/>
              </a:spcBef>
              <a:spcAft>
                <a:spcPts val="600"/>
              </a:spcAft>
              <a:buFont typeface="+mj-lt"/>
              <a:buAutoNum type="arabicPeriod"/>
            </a:pPr>
            <a:r>
              <a:rPr lang="en-US" sz="1400" b="1"/>
              <a:t>Which item and category should be replenished soon based on the difference between order quantity and supply quantity?</a:t>
            </a:r>
          </a:p>
          <a:p>
            <a:pPr marL="342900" indent="-342900">
              <a:spcBef>
                <a:spcPts val="600"/>
              </a:spcBef>
              <a:spcAft>
                <a:spcPts val="600"/>
              </a:spcAft>
              <a:buFont typeface="+mj-lt"/>
              <a:buAutoNum type="arabicPeriod"/>
            </a:pPr>
            <a:r>
              <a:rPr lang="en-US" sz="1400" b="1"/>
              <a:t>What is the most frequent payment mode?</a:t>
            </a:r>
          </a:p>
          <a:p>
            <a:pPr marL="342900" indent="-342900">
              <a:spcBef>
                <a:spcPts val="600"/>
              </a:spcBef>
              <a:spcAft>
                <a:spcPts val="600"/>
              </a:spcAft>
              <a:buFont typeface="+mj-lt"/>
              <a:buAutoNum type="arabicPeriod"/>
            </a:pPr>
            <a:r>
              <a:rPr lang="en-US" sz="1400" b="1"/>
              <a:t>Which vendors supply the categories of items that are purchased the most ordered by the quantity they supply and frequency they supply?</a:t>
            </a:r>
          </a:p>
        </p:txBody>
      </p:sp>
      <p:sp>
        <p:nvSpPr>
          <p:cNvPr id="14" name="Oval 13">
            <a:extLst>
              <a:ext uri="{FF2B5EF4-FFF2-40B4-BE49-F238E27FC236}">
                <a16:creationId xmlns:a16="http://schemas.microsoft.com/office/drawing/2014/main" id="{04E3A9E5-EE04-4AE3-9A4D-CA0F18BB4C84}"/>
              </a:ext>
            </a:extLst>
          </p:cNvPr>
          <p:cNvSpPr/>
          <p:nvPr/>
        </p:nvSpPr>
        <p:spPr>
          <a:xfrm>
            <a:off x="376974" y="1417740"/>
            <a:ext cx="839268" cy="801677"/>
          </a:xfrm>
          <a:prstGeom prst="ellipse">
            <a:avLst/>
          </a:prstGeom>
          <a:solidFill>
            <a:schemeClr val="accent5">
              <a:lumMod val="20000"/>
              <a:lumOff val="80000"/>
            </a:schemeClr>
          </a:solidFill>
          <a:ln w="57150">
            <a:solidFill>
              <a:srgbClr val="7EC4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2" descr="solution Icon 689323">
            <a:extLst>
              <a:ext uri="{FF2B5EF4-FFF2-40B4-BE49-F238E27FC236}">
                <a16:creationId xmlns:a16="http://schemas.microsoft.com/office/drawing/2014/main" id="{EFEE28F5-68E7-47C5-9823-E69ACB4C5A1D}"/>
              </a:ext>
            </a:extLst>
          </p:cNvPr>
          <p:cNvPicPr>
            <a:picLocks noChangeAspect="1" noChangeArrowheads="1"/>
          </p:cNvPicPr>
          <p:nvPr/>
        </p:nvPicPr>
        <p:blipFill>
          <a:blip r:embed="rId3">
            <a:duotone>
              <a:schemeClr val="accent5">
                <a:shade val="45000"/>
                <a:satMod val="135000"/>
              </a:schemeClr>
              <a:prstClr val="white"/>
            </a:duotone>
            <a:alphaModFix amt="70000"/>
            <a:extLst>
              <a:ext uri="{BEBA8EAE-BF5A-486C-A8C5-ECC9F3942E4B}">
                <a14:imgProps xmlns:a14="http://schemas.microsoft.com/office/drawing/2010/main">
                  <a14:imgLayer r:embed="rId4">
                    <a14:imgEffect>
                      <a14:artisticCrisscrossEtching/>
                    </a14:imgEffect>
                  </a14:imgLayer>
                </a14:imgProps>
              </a:ext>
              <a:ext uri="{28A0092B-C50C-407E-A947-70E740481C1C}">
                <a14:useLocalDpi xmlns:a14="http://schemas.microsoft.com/office/drawing/2010/main" val="0"/>
              </a:ext>
            </a:extLst>
          </a:blip>
          <a:srcRect/>
          <a:stretch>
            <a:fillRect/>
          </a:stretch>
        </p:blipFill>
        <p:spPr bwMode="auto">
          <a:xfrm>
            <a:off x="439346" y="1471831"/>
            <a:ext cx="695354" cy="695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372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4E280-D7DD-4769-A6E1-BEE0B907E020}"/>
              </a:ext>
            </a:extLst>
          </p:cNvPr>
          <p:cNvSpPr>
            <a:spLocks noGrp="1"/>
          </p:cNvSpPr>
          <p:nvPr>
            <p:ph type="title"/>
          </p:nvPr>
        </p:nvSpPr>
        <p:spPr>
          <a:xfrm flipH="1" flipV="1">
            <a:off x="0" y="75501"/>
            <a:ext cx="195298" cy="151002"/>
          </a:xfrm>
        </p:spPr>
        <p:txBody>
          <a:bodyPr>
            <a:normAutofit fontScale="90000"/>
          </a:bodyPr>
          <a:lstStyle/>
          <a:p>
            <a:r>
              <a:rPr lang="en-US"/>
              <a:t> </a:t>
            </a:r>
          </a:p>
        </p:txBody>
      </p:sp>
      <p:sp>
        <p:nvSpPr>
          <p:cNvPr id="3" name="Content Placeholder 2">
            <a:extLst>
              <a:ext uri="{FF2B5EF4-FFF2-40B4-BE49-F238E27FC236}">
                <a16:creationId xmlns:a16="http://schemas.microsoft.com/office/drawing/2014/main" id="{2D13FB7D-657D-4913-8BB2-D71D09CC3B38}"/>
              </a:ext>
            </a:extLst>
          </p:cNvPr>
          <p:cNvSpPr>
            <a:spLocks noGrp="1"/>
          </p:cNvSpPr>
          <p:nvPr>
            <p:ph idx="1"/>
          </p:nvPr>
        </p:nvSpPr>
        <p:spPr>
          <a:xfrm flipH="1">
            <a:off x="11582231" y="6045868"/>
            <a:ext cx="436814" cy="256674"/>
          </a:xfrm>
        </p:spPr>
        <p:txBody>
          <a:bodyPr>
            <a:normAutofit fontScale="70000" lnSpcReduction="20000"/>
          </a:bodyPr>
          <a:lstStyle/>
          <a:p>
            <a:pPr marL="0" indent="0">
              <a:buNone/>
            </a:pPr>
            <a:r>
              <a:rPr lang="en-US"/>
              <a:t> </a:t>
            </a:r>
          </a:p>
        </p:txBody>
      </p:sp>
      <p:sp>
        <p:nvSpPr>
          <p:cNvPr id="4" name="Title 1">
            <a:extLst>
              <a:ext uri="{FF2B5EF4-FFF2-40B4-BE49-F238E27FC236}">
                <a16:creationId xmlns:a16="http://schemas.microsoft.com/office/drawing/2014/main" id="{62F6863C-AB16-4FE8-B8DD-332C4FF599EE}"/>
              </a:ext>
            </a:extLst>
          </p:cNvPr>
          <p:cNvSpPr txBox="1">
            <a:spLocks/>
          </p:cNvSpPr>
          <p:nvPr/>
        </p:nvSpPr>
        <p:spPr>
          <a:xfrm>
            <a:off x="981512" y="702156"/>
            <a:ext cx="11176932" cy="526118"/>
          </a:xfrm>
          <a:prstGeom prst="rect">
            <a:avLst/>
          </a:prstGeom>
        </p:spPr>
        <p:txBody>
          <a:bodyPr vert="horz" lIns="91440" tIns="45720" rIns="91440" bIns="45720" rtlCol="0" anchor="b">
            <a:no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b="1">
              <a:ea typeface="+mj-lt"/>
              <a:cs typeface="+mj-lt"/>
            </a:endParaRPr>
          </a:p>
          <a:p>
            <a:endParaRPr lang="en-US"/>
          </a:p>
        </p:txBody>
      </p:sp>
      <p:pic>
        <p:nvPicPr>
          <p:cNvPr id="4098" name="Picture 2" descr="segmentation Icon 3308491">
            <a:extLst>
              <a:ext uri="{FF2B5EF4-FFF2-40B4-BE49-F238E27FC236}">
                <a16:creationId xmlns:a16="http://schemas.microsoft.com/office/drawing/2014/main" id="{90610921-139D-4352-8345-9A9318EF12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650" y="624200"/>
            <a:ext cx="709649" cy="709649"/>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956F6F8F-0ACF-4675-9BB8-3F9A097B7AA6}"/>
              </a:ext>
            </a:extLst>
          </p:cNvPr>
          <p:cNvSpPr txBox="1">
            <a:spLocks/>
          </p:cNvSpPr>
          <p:nvPr/>
        </p:nvSpPr>
        <p:spPr>
          <a:xfrm flipV="1">
            <a:off x="11481120" y="5556250"/>
            <a:ext cx="101112" cy="526118"/>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a:t> </a:t>
            </a:r>
          </a:p>
        </p:txBody>
      </p:sp>
      <p:sp>
        <p:nvSpPr>
          <p:cNvPr id="26" name="Rectangle: Rounded Corners 25">
            <a:extLst>
              <a:ext uri="{FF2B5EF4-FFF2-40B4-BE49-F238E27FC236}">
                <a16:creationId xmlns:a16="http://schemas.microsoft.com/office/drawing/2014/main" id="{90047DCE-58FD-4618-B93E-FB0A00349130}"/>
              </a:ext>
            </a:extLst>
          </p:cNvPr>
          <p:cNvSpPr/>
          <p:nvPr/>
        </p:nvSpPr>
        <p:spPr>
          <a:xfrm>
            <a:off x="7332955" y="1717892"/>
            <a:ext cx="4411369" cy="4515908"/>
          </a:xfrm>
          <a:prstGeom prst="roundRect">
            <a:avLst>
              <a:gd name="adj" fmla="val 12561"/>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E5E2F7DF-87C8-445F-B260-0D05A92721A0}"/>
              </a:ext>
            </a:extLst>
          </p:cNvPr>
          <p:cNvSpPr txBox="1"/>
          <p:nvPr/>
        </p:nvSpPr>
        <p:spPr>
          <a:xfrm>
            <a:off x="7679184" y="2207664"/>
            <a:ext cx="3877228" cy="3693319"/>
          </a:xfrm>
          <a:prstGeom prst="rect">
            <a:avLst/>
          </a:prstGeom>
          <a:noFill/>
        </p:spPr>
        <p:txBody>
          <a:bodyPr wrap="square">
            <a:spAutoFit/>
          </a:bodyPr>
          <a:lstStyle/>
          <a:p>
            <a:r>
              <a:rPr lang="en-US" b="1">
                <a:solidFill>
                  <a:srgbClr val="1C906F"/>
                </a:solidFill>
              </a:rPr>
              <a:t>INSIGHTS AND RECOMMENDATION: </a:t>
            </a:r>
            <a:endParaRPr lang="en-US"/>
          </a:p>
          <a:p>
            <a:pPr marL="285750" indent="-285750">
              <a:buFont typeface="Arial" panose="020B0604020202020204" pitchFamily="34" charset="0"/>
              <a:buChar char="•"/>
            </a:pPr>
            <a:r>
              <a:rPr lang="en-US"/>
              <a:t>Efficient and optimum distribution of employees with respect to the demand or rush in the Dining Hall is a pertinent problem. </a:t>
            </a:r>
          </a:p>
          <a:p>
            <a:pPr marL="285750" indent="-285750">
              <a:buFont typeface="Arial" panose="020B0604020202020204" pitchFamily="34" charset="0"/>
              <a:buChar char="•"/>
            </a:pPr>
            <a:r>
              <a:rPr lang="en-US"/>
              <a:t>For every shift, there are two supervisors and two associates consistently across all days.</a:t>
            </a:r>
          </a:p>
          <a:p>
            <a:pPr marL="285750" indent="-285750">
              <a:buFont typeface="Arial" panose="020B0604020202020204" pitchFamily="34" charset="0"/>
              <a:buChar char="•"/>
            </a:pPr>
            <a:r>
              <a:rPr lang="en-US"/>
              <a:t>But </a:t>
            </a:r>
            <a:r>
              <a:rPr lang="en-IN"/>
              <a:t>daily demand is dynamic. It ranges from 488 to merely 5 on certain days.</a:t>
            </a:r>
          </a:p>
          <a:p>
            <a:pPr marL="285750" indent="-285750">
              <a:buFont typeface="Arial" panose="020B0604020202020204" pitchFamily="34" charset="0"/>
              <a:buChar char="•"/>
            </a:pPr>
            <a:r>
              <a:rPr lang="en-IN"/>
              <a:t>Therefore, Lawson requires better distribution of resources</a:t>
            </a:r>
            <a:endParaRPr lang="en-US"/>
          </a:p>
        </p:txBody>
      </p:sp>
      <p:grpSp>
        <p:nvGrpSpPr>
          <p:cNvPr id="18" name="Group 17">
            <a:extLst>
              <a:ext uri="{FF2B5EF4-FFF2-40B4-BE49-F238E27FC236}">
                <a16:creationId xmlns:a16="http://schemas.microsoft.com/office/drawing/2014/main" id="{D7084B85-425E-49EF-84EB-B2FA317A7A59}"/>
              </a:ext>
            </a:extLst>
          </p:cNvPr>
          <p:cNvGrpSpPr/>
          <p:nvPr/>
        </p:nvGrpSpPr>
        <p:grpSpPr>
          <a:xfrm>
            <a:off x="6856705" y="1509331"/>
            <a:ext cx="952500" cy="990600"/>
            <a:chOff x="6172200" y="3445807"/>
            <a:chExt cx="952500" cy="990600"/>
          </a:xfrm>
        </p:grpSpPr>
        <p:sp>
          <p:nvSpPr>
            <p:cNvPr id="19" name="Oval 18">
              <a:extLst>
                <a:ext uri="{FF2B5EF4-FFF2-40B4-BE49-F238E27FC236}">
                  <a16:creationId xmlns:a16="http://schemas.microsoft.com/office/drawing/2014/main" id="{E4984956-D1CE-47DA-8E05-7C56419D27C8}"/>
                </a:ext>
              </a:extLst>
            </p:cNvPr>
            <p:cNvSpPr/>
            <p:nvPr/>
          </p:nvSpPr>
          <p:spPr>
            <a:xfrm>
              <a:off x="6172200" y="3445807"/>
              <a:ext cx="952500" cy="990600"/>
            </a:xfrm>
            <a:prstGeom prst="ellipse">
              <a:avLst/>
            </a:prstGeom>
            <a:solidFill>
              <a:schemeClr val="accent5">
                <a:lumMod val="20000"/>
                <a:lumOff val="80000"/>
              </a:schemeClr>
            </a:solidFill>
            <a:ln w="57150">
              <a:solidFill>
                <a:srgbClr val="7EC4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 name="Picture 2" descr="idea bulb Icon 4207778">
              <a:extLst>
                <a:ext uri="{FF2B5EF4-FFF2-40B4-BE49-F238E27FC236}">
                  <a16:creationId xmlns:a16="http://schemas.microsoft.com/office/drawing/2014/main" id="{E1445C82-57D0-4EB3-ACA2-FFF2011AF88A}"/>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25593" y="3455332"/>
              <a:ext cx="851482" cy="908632"/>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itle 1">
            <a:extLst>
              <a:ext uri="{FF2B5EF4-FFF2-40B4-BE49-F238E27FC236}">
                <a16:creationId xmlns:a16="http://schemas.microsoft.com/office/drawing/2014/main" id="{22B820DB-2A83-4A0C-AC25-353B3904E9BE}"/>
              </a:ext>
            </a:extLst>
          </p:cNvPr>
          <p:cNvSpPr txBox="1">
            <a:spLocks/>
          </p:cNvSpPr>
          <p:nvPr/>
        </p:nvSpPr>
        <p:spPr>
          <a:xfrm>
            <a:off x="981512" y="888586"/>
            <a:ext cx="10629296" cy="526118"/>
          </a:xfrm>
          <a:prstGeom prst="rect">
            <a:avLst/>
          </a:prstGeom>
        </p:spPr>
        <p:txBody>
          <a:bodyPr vert="horz" lIns="91440" tIns="45720" rIns="91440" bIns="45720" rtlCol="0" anchor="b">
            <a:no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500"/>
              <a:t>1. Is the current shift-wise distribution of employees in keeping with the daily demand? Does it require a change?</a:t>
            </a:r>
            <a:endParaRPr lang="en-US" sz="2500">
              <a:highlight>
                <a:srgbClr val="FFFF00"/>
              </a:highlight>
            </a:endParaRPr>
          </a:p>
        </p:txBody>
      </p:sp>
      <p:sp>
        <p:nvSpPr>
          <p:cNvPr id="21" name="TextBox 20">
            <a:extLst>
              <a:ext uri="{FF2B5EF4-FFF2-40B4-BE49-F238E27FC236}">
                <a16:creationId xmlns:a16="http://schemas.microsoft.com/office/drawing/2014/main" id="{260F467D-4C0A-440D-B5B8-FFF2E124BCB4}"/>
              </a:ext>
            </a:extLst>
          </p:cNvPr>
          <p:cNvSpPr txBox="1"/>
          <p:nvPr/>
        </p:nvSpPr>
        <p:spPr>
          <a:xfrm>
            <a:off x="324650" y="1838332"/>
            <a:ext cx="3278359" cy="369332"/>
          </a:xfrm>
          <a:prstGeom prst="rect">
            <a:avLst/>
          </a:prstGeom>
          <a:noFill/>
        </p:spPr>
        <p:txBody>
          <a:bodyPr wrap="square">
            <a:spAutoFit/>
          </a:bodyPr>
          <a:lstStyle/>
          <a:p>
            <a:r>
              <a:rPr lang="en-US" b="1">
                <a:solidFill>
                  <a:srgbClr val="1C906F"/>
                </a:solidFill>
              </a:rPr>
              <a:t>SQL CODE AND SOLUTION:</a:t>
            </a:r>
            <a:endParaRPr lang="en-IN" b="1">
              <a:solidFill>
                <a:srgbClr val="1C906F"/>
              </a:solidFill>
            </a:endParaRPr>
          </a:p>
        </p:txBody>
      </p:sp>
      <p:sp>
        <p:nvSpPr>
          <p:cNvPr id="23" name="TextBox 22">
            <a:extLst>
              <a:ext uri="{FF2B5EF4-FFF2-40B4-BE49-F238E27FC236}">
                <a16:creationId xmlns:a16="http://schemas.microsoft.com/office/drawing/2014/main" id="{7279B543-52A8-403B-A54B-09BE62135DE1}"/>
              </a:ext>
            </a:extLst>
          </p:cNvPr>
          <p:cNvSpPr txBox="1"/>
          <p:nvPr/>
        </p:nvSpPr>
        <p:spPr>
          <a:xfrm>
            <a:off x="324650" y="5924229"/>
            <a:ext cx="1639166" cy="215444"/>
          </a:xfrm>
          <a:prstGeom prst="rect">
            <a:avLst/>
          </a:prstGeom>
          <a:noFill/>
        </p:spPr>
        <p:txBody>
          <a:bodyPr wrap="square">
            <a:spAutoFit/>
          </a:bodyPr>
          <a:lstStyle/>
          <a:p>
            <a:r>
              <a:rPr lang="en-US" sz="800"/>
              <a:t>Query1: Number of Supervisors</a:t>
            </a:r>
            <a:endParaRPr lang="en-IN" sz="800"/>
          </a:p>
        </p:txBody>
      </p:sp>
      <p:sp>
        <p:nvSpPr>
          <p:cNvPr id="24" name="TextBox 23">
            <a:extLst>
              <a:ext uri="{FF2B5EF4-FFF2-40B4-BE49-F238E27FC236}">
                <a16:creationId xmlns:a16="http://schemas.microsoft.com/office/drawing/2014/main" id="{5DAC923C-D842-47D7-9697-8E53AD0F3A94}"/>
              </a:ext>
            </a:extLst>
          </p:cNvPr>
          <p:cNvSpPr txBox="1"/>
          <p:nvPr/>
        </p:nvSpPr>
        <p:spPr>
          <a:xfrm>
            <a:off x="2125073" y="6509492"/>
            <a:ext cx="1639166" cy="215444"/>
          </a:xfrm>
          <a:prstGeom prst="rect">
            <a:avLst/>
          </a:prstGeom>
          <a:noFill/>
        </p:spPr>
        <p:txBody>
          <a:bodyPr wrap="square">
            <a:spAutoFit/>
          </a:bodyPr>
          <a:lstStyle/>
          <a:p>
            <a:r>
              <a:rPr lang="en-US" sz="800"/>
              <a:t>Query2: Number of Associates</a:t>
            </a:r>
            <a:endParaRPr lang="en-IN" sz="800"/>
          </a:p>
        </p:txBody>
      </p:sp>
      <p:sp>
        <p:nvSpPr>
          <p:cNvPr id="27" name="TextBox 26">
            <a:extLst>
              <a:ext uri="{FF2B5EF4-FFF2-40B4-BE49-F238E27FC236}">
                <a16:creationId xmlns:a16="http://schemas.microsoft.com/office/drawing/2014/main" id="{F27E03E3-550F-41B2-A610-D15183A86B87}"/>
              </a:ext>
            </a:extLst>
          </p:cNvPr>
          <p:cNvSpPr txBox="1"/>
          <p:nvPr/>
        </p:nvSpPr>
        <p:spPr>
          <a:xfrm>
            <a:off x="4347023" y="5918294"/>
            <a:ext cx="1639166" cy="215444"/>
          </a:xfrm>
          <a:prstGeom prst="rect">
            <a:avLst/>
          </a:prstGeom>
          <a:noFill/>
        </p:spPr>
        <p:txBody>
          <a:bodyPr wrap="square">
            <a:spAutoFit/>
          </a:bodyPr>
          <a:lstStyle/>
          <a:p>
            <a:r>
              <a:rPr lang="en-US" sz="800"/>
              <a:t>Query3: Total Daily Order Quantity</a:t>
            </a:r>
            <a:endParaRPr lang="en-IN" sz="800"/>
          </a:p>
        </p:txBody>
      </p:sp>
      <p:pic>
        <p:nvPicPr>
          <p:cNvPr id="5" name="Picture 4">
            <a:extLst>
              <a:ext uri="{FF2B5EF4-FFF2-40B4-BE49-F238E27FC236}">
                <a16:creationId xmlns:a16="http://schemas.microsoft.com/office/drawing/2014/main" id="{CC1B5989-91A8-4586-9A16-AA5B3470EE06}"/>
              </a:ext>
            </a:extLst>
          </p:cNvPr>
          <p:cNvPicPr>
            <a:picLocks noChangeAspect="1"/>
          </p:cNvPicPr>
          <p:nvPr/>
        </p:nvPicPr>
        <p:blipFill>
          <a:blip r:embed="rId4"/>
          <a:stretch>
            <a:fillRect/>
          </a:stretch>
        </p:blipFill>
        <p:spPr>
          <a:xfrm>
            <a:off x="402610" y="2264493"/>
            <a:ext cx="2233690" cy="3456901"/>
          </a:xfrm>
          <a:prstGeom prst="rect">
            <a:avLst/>
          </a:prstGeom>
          <a:ln>
            <a:solidFill>
              <a:schemeClr val="tx1"/>
            </a:solidFill>
          </a:ln>
        </p:spPr>
      </p:pic>
      <p:pic>
        <p:nvPicPr>
          <p:cNvPr id="9" name="Picture 8">
            <a:extLst>
              <a:ext uri="{FF2B5EF4-FFF2-40B4-BE49-F238E27FC236}">
                <a16:creationId xmlns:a16="http://schemas.microsoft.com/office/drawing/2014/main" id="{49FF109C-953D-4DCE-B7FD-5568EBBEECC8}"/>
              </a:ext>
            </a:extLst>
          </p:cNvPr>
          <p:cNvPicPr>
            <a:picLocks noChangeAspect="1"/>
          </p:cNvPicPr>
          <p:nvPr/>
        </p:nvPicPr>
        <p:blipFill>
          <a:blip r:embed="rId5"/>
          <a:stretch>
            <a:fillRect/>
          </a:stretch>
        </p:blipFill>
        <p:spPr>
          <a:xfrm>
            <a:off x="4101907" y="2267207"/>
            <a:ext cx="2129398" cy="3456902"/>
          </a:xfrm>
          <a:prstGeom prst="rect">
            <a:avLst/>
          </a:prstGeom>
          <a:ln>
            <a:solidFill>
              <a:schemeClr val="tx1"/>
            </a:solidFill>
          </a:ln>
        </p:spPr>
      </p:pic>
      <p:pic>
        <p:nvPicPr>
          <p:cNvPr id="29" name="Picture 28">
            <a:extLst>
              <a:ext uri="{FF2B5EF4-FFF2-40B4-BE49-F238E27FC236}">
                <a16:creationId xmlns:a16="http://schemas.microsoft.com/office/drawing/2014/main" id="{D40977E4-C9E6-47DC-A3DB-3EF2B53B70B7}"/>
              </a:ext>
            </a:extLst>
          </p:cNvPr>
          <p:cNvPicPr>
            <a:picLocks noChangeAspect="1"/>
          </p:cNvPicPr>
          <p:nvPr/>
        </p:nvPicPr>
        <p:blipFill>
          <a:blip r:embed="rId6"/>
          <a:stretch>
            <a:fillRect/>
          </a:stretch>
        </p:blipFill>
        <p:spPr>
          <a:xfrm>
            <a:off x="1963828" y="3270749"/>
            <a:ext cx="2165111" cy="3057175"/>
          </a:xfrm>
          <a:prstGeom prst="rect">
            <a:avLst/>
          </a:prstGeom>
          <a:ln>
            <a:solidFill>
              <a:schemeClr val="tx1"/>
            </a:solidFill>
          </a:ln>
        </p:spPr>
      </p:pic>
    </p:spTree>
    <p:extLst>
      <p:ext uri="{BB962C8B-B14F-4D97-AF65-F5344CB8AC3E}">
        <p14:creationId xmlns:p14="http://schemas.microsoft.com/office/powerpoint/2010/main" val="1911330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4E280-D7DD-4769-A6E1-BEE0B907E020}"/>
              </a:ext>
            </a:extLst>
          </p:cNvPr>
          <p:cNvSpPr>
            <a:spLocks noGrp="1"/>
          </p:cNvSpPr>
          <p:nvPr>
            <p:ph type="title"/>
          </p:nvPr>
        </p:nvSpPr>
        <p:spPr>
          <a:xfrm flipH="1" flipV="1">
            <a:off x="0" y="75501"/>
            <a:ext cx="195298" cy="151002"/>
          </a:xfrm>
        </p:spPr>
        <p:txBody>
          <a:bodyPr>
            <a:normAutofit fontScale="90000"/>
          </a:bodyPr>
          <a:lstStyle/>
          <a:p>
            <a:r>
              <a:rPr lang="en-US"/>
              <a:t> </a:t>
            </a:r>
          </a:p>
        </p:txBody>
      </p:sp>
      <p:sp>
        <p:nvSpPr>
          <p:cNvPr id="3" name="Content Placeholder 2">
            <a:extLst>
              <a:ext uri="{FF2B5EF4-FFF2-40B4-BE49-F238E27FC236}">
                <a16:creationId xmlns:a16="http://schemas.microsoft.com/office/drawing/2014/main" id="{2D13FB7D-657D-4913-8BB2-D71D09CC3B38}"/>
              </a:ext>
            </a:extLst>
          </p:cNvPr>
          <p:cNvSpPr>
            <a:spLocks noGrp="1"/>
          </p:cNvSpPr>
          <p:nvPr>
            <p:ph idx="1"/>
          </p:nvPr>
        </p:nvSpPr>
        <p:spPr>
          <a:xfrm flipH="1">
            <a:off x="11582231" y="6045868"/>
            <a:ext cx="436814" cy="256674"/>
          </a:xfrm>
        </p:spPr>
        <p:txBody>
          <a:bodyPr>
            <a:normAutofit fontScale="70000" lnSpcReduction="20000"/>
          </a:bodyPr>
          <a:lstStyle/>
          <a:p>
            <a:pPr marL="0" indent="0">
              <a:buNone/>
            </a:pPr>
            <a:r>
              <a:rPr lang="en-US"/>
              <a:t> </a:t>
            </a:r>
          </a:p>
        </p:txBody>
      </p:sp>
      <p:sp>
        <p:nvSpPr>
          <p:cNvPr id="4" name="Title 1">
            <a:extLst>
              <a:ext uri="{FF2B5EF4-FFF2-40B4-BE49-F238E27FC236}">
                <a16:creationId xmlns:a16="http://schemas.microsoft.com/office/drawing/2014/main" id="{62F6863C-AB16-4FE8-B8DD-332C4FF599EE}"/>
              </a:ext>
            </a:extLst>
          </p:cNvPr>
          <p:cNvSpPr txBox="1">
            <a:spLocks/>
          </p:cNvSpPr>
          <p:nvPr/>
        </p:nvSpPr>
        <p:spPr>
          <a:xfrm>
            <a:off x="981512" y="702156"/>
            <a:ext cx="10629296" cy="52611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500"/>
              <a:t>2. Are the employees being used to their full capacity?</a:t>
            </a:r>
            <a:endParaRPr lang="en-US" sz="2500">
              <a:highlight>
                <a:srgbClr val="FFFF00"/>
              </a:highlight>
            </a:endParaRPr>
          </a:p>
        </p:txBody>
      </p:sp>
      <p:pic>
        <p:nvPicPr>
          <p:cNvPr id="4098" name="Picture 2" descr="segmentation Icon 3308491">
            <a:extLst>
              <a:ext uri="{FF2B5EF4-FFF2-40B4-BE49-F238E27FC236}">
                <a16:creationId xmlns:a16="http://schemas.microsoft.com/office/drawing/2014/main" id="{90610921-139D-4352-8345-9A9318EF12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650" y="624200"/>
            <a:ext cx="709649" cy="709649"/>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956F6F8F-0ACF-4675-9BB8-3F9A097B7AA6}"/>
              </a:ext>
            </a:extLst>
          </p:cNvPr>
          <p:cNvSpPr txBox="1">
            <a:spLocks/>
          </p:cNvSpPr>
          <p:nvPr/>
        </p:nvSpPr>
        <p:spPr>
          <a:xfrm flipV="1">
            <a:off x="11481120" y="5556250"/>
            <a:ext cx="101112" cy="526118"/>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a:t> </a:t>
            </a:r>
          </a:p>
        </p:txBody>
      </p:sp>
      <p:sp>
        <p:nvSpPr>
          <p:cNvPr id="26" name="Rectangle: Rounded Corners 25">
            <a:extLst>
              <a:ext uri="{FF2B5EF4-FFF2-40B4-BE49-F238E27FC236}">
                <a16:creationId xmlns:a16="http://schemas.microsoft.com/office/drawing/2014/main" id="{90047DCE-58FD-4618-B93E-FB0A00349130}"/>
              </a:ext>
            </a:extLst>
          </p:cNvPr>
          <p:cNvSpPr/>
          <p:nvPr/>
        </p:nvSpPr>
        <p:spPr>
          <a:xfrm>
            <a:off x="5842319" y="1717892"/>
            <a:ext cx="5902005" cy="4515908"/>
          </a:xfrm>
          <a:prstGeom prst="roundRect">
            <a:avLst>
              <a:gd name="adj" fmla="val 12561"/>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C8052980-16DC-40A3-A5B7-FF46C81059E5}"/>
              </a:ext>
            </a:extLst>
          </p:cNvPr>
          <p:cNvSpPr txBox="1"/>
          <p:nvPr/>
        </p:nvSpPr>
        <p:spPr>
          <a:xfrm>
            <a:off x="399886" y="1588862"/>
            <a:ext cx="3278359" cy="369332"/>
          </a:xfrm>
          <a:prstGeom prst="rect">
            <a:avLst/>
          </a:prstGeom>
          <a:noFill/>
        </p:spPr>
        <p:txBody>
          <a:bodyPr wrap="square">
            <a:spAutoFit/>
          </a:bodyPr>
          <a:lstStyle/>
          <a:p>
            <a:r>
              <a:rPr lang="en-US" b="1">
                <a:solidFill>
                  <a:srgbClr val="1C906F"/>
                </a:solidFill>
              </a:rPr>
              <a:t>SQL CODE AND SOLUTION:</a:t>
            </a:r>
            <a:endParaRPr lang="en-IN" b="1">
              <a:solidFill>
                <a:srgbClr val="1C906F"/>
              </a:solidFill>
            </a:endParaRPr>
          </a:p>
        </p:txBody>
      </p:sp>
      <p:sp>
        <p:nvSpPr>
          <p:cNvPr id="32" name="TextBox 31">
            <a:extLst>
              <a:ext uri="{FF2B5EF4-FFF2-40B4-BE49-F238E27FC236}">
                <a16:creationId xmlns:a16="http://schemas.microsoft.com/office/drawing/2014/main" id="{E5E2F7DF-87C8-445F-B260-0D05A92721A0}"/>
              </a:ext>
            </a:extLst>
          </p:cNvPr>
          <p:cNvSpPr txBox="1"/>
          <p:nvPr/>
        </p:nvSpPr>
        <p:spPr>
          <a:xfrm>
            <a:off x="6198905" y="2221497"/>
            <a:ext cx="5188832" cy="3139321"/>
          </a:xfrm>
          <a:prstGeom prst="rect">
            <a:avLst/>
          </a:prstGeom>
          <a:noFill/>
        </p:spPr>
        <p:txBody>
          <a:bodyPr wrap="square">
            <a:spAutoFit/>
          </a:bodyPr>
          <a:lstStyle/>
          <a:p>
            <a:r>
              <a:rPr lang="en-US" b="1">
                <a:solidFill>
                  <a:srgbClr val="1C906F"/>
                </a:solidFill>
              </a:rPr>
              <a:t>INSIGHTS AND RECOMMENDATION: </a:t>
            </a:r>
            <a:endParaRPr lang="en-US"/>
          </a:p>
          <a:p>
            <a:pPr marL="285750" indent="-285750">
              <a:buFont typeface="Arial" panose="020B0604020202020204" pitchFamily="34" charset="0"/>
              <a:buChar char="•"/>
            </a:pPr>
            <a:r>
              <a:rPr lang="en-US"/>
              <a:t>The distribution of shifts amongst the employees doesn’t seem to be done in the most efficient manner.</a:t>
            </a:r>
          </a:p>
          <a:p>
            <a:pPr marL="285750" indent="-285750">
              <a:buFont typeface="Arial" panose="020B0604020202020204" pitchFamily="34" charset="0"/>
              <a:buChar char="•"/>
            </a:pPr>
            <a:r>
              <a:rPr lang="en-US"/>
              <a:t>There are certain employees covering as high as 12 shifts in working week whereas certain others are covering for just 1-2 shifts.</a:t>
            </a:r>
          </a:p>
          <a:p>
            <a:pPr marL="285750" indent="-285750">
              <a:buFont typeface="Arial" panose="020B0604020202020204" pitchFamily="34" charset="0"/>
              <a:buChar char="•"/>
            </a:pPr>
            <a:r>
              <a:rPr lang="en-US"/>
              <a:t>The business needs to make more equal distribution of workload and shifts to achieve better efficiency and reduce workload (i.e., put a capping to number of shifts).</a:t>
            </a:r>
          </a:p>
        </p:txBody>
      </p:sp>
      <p:grpSp>
        <p:nvGrpSpPr>
          <p:cNvPr id="18" name="Group 17">
            <a:extLst>
              <a:ext uri="{FF2B5EF4-FFF2-40B4-BE49-F238E27FC236}">
                <a16:creationId xmlns:a16="http://schemas.microsoft.com/office/drawing/2014/main" id="{D7084B85-425E-49EF-84EB-B2FA317A7A59}"/>
              </a:ext>
            </a:extLst>
          </p:cNvPr>
          <p:cNvGrpSpPr/>
          <p:nvPr/>
        </p:nvGrpSpPr>
        <p:grpSpPr>
          <a:xfrm>
            <a:off x="5394645" y="1520615"/>
            <a:ext cx="952500" cy="990600"/>
            <a:chOff x="6172200" y="3445807"/>
            <a:chExt cx="952500" cy="990600"/>
          </a:xfrm>
        </p:grpSpPr>
        <p:sp>
          <p:nvSpPr>
            <p:cNvPr id="19" name="Oval 18">
              <a:extLst>
                <a:ext uri="{FF2B5EF4-FFF2-40B4-BE49-F238E27FC236}">
                  <a16:creationId xmlns:a16="http://schemas.microsoft.com/office/drawing/2014/main" id="{E4984956-D1CE-47DA-8E05-7C56419D27C8}"/>
                </a:ext>
              </a:extLst>
            </p:cNvPr>
            <p:cNvSpPr/>
            <p:nvPr/>
          </p:nvSpPr>
          <p:spPr>
            <a:xfrm>
              <a:off x="6172200" y="3445807"/>
              <a:ext cx="952500" cy="990600"/>
            </a:xfrm>
            <a:prstGeom prst="ellipse">
              <a:avLst/>
            </a:prstGeom>
            <a:solidFill>
              <a:schemeClr val="accent5">
                <a:lumMod val="20000"/>
                <a:lumOff val="80000"/>
              </a:schemeClr>
            </a:solidFill>
            <a:ln w="57150">
              <a:solidFill>
                <a:srgbClr val="7EC4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 name="Picture 2" descr="idea bulb Icon 4207778">
              <a:extLst>
                <a:ext uri="{FF2B5EF4-FFF2-40B4-BE49-F238E27FC236}">
                  <a16:creationId xmlns:a16="http://schemas.microsoft.com/office/drawing/2014/main" id="{E1445C82-57D0-4EB3-ACA2-FFF2011AF88A}"/>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25593" y="3455332"/>
              <a:ext cx="851482" cy="908632"/>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6">
            <a:extLst>
              <a:ext uri="{FF2B5EF4-FFF2-40B4-BE49-F238E27FC236}">
                <a16:creationId xmlns:a16="http://schemas.microsoft.com/office/drawing/2014/main" id="{C2D36CF8-581C-46AA-A34F-BA35874D17A2}"/>
              </a:ext>
            </a:extLst>
          </p:cNvPr>
          <p:cNvSpPr txBox="1"/>
          <p:nvPr/>
        </p:nvSpPr>
        <p:spPr>
          <a:xfrm>
            <a:off x="1079494" y="6266333"/>
            <a:ext cx="2557324" cy="215444"/>
          </a:xfrm>
          <a:prstGeom prst="rect">
            <a:avLst/>
          </a:prstGeom>
          <a:noFill/>
        </p:spPr>
        <p:txBody>
          <a:bodyPr wrap="square">
            <a:spAutoFit/>
          </a:bodyPr>
          <a:lstStyle/>
          <a:p>
            <a:r>
              <a:rPr lang="en-US" sz="800"/>
              <a:t>Query1: Number of Shifts done by every Employee</a:t>
            </a:r>
            <a:endParaRPr lang="en-IN" sz="800"/>
          </a:p>
        </p:txBody>
      </p:sp>
      <p:pic>
        <p:nvPicPr>
          <p:cNvPr id="5" name="Picture 4">
            <a:extLst>
              <a:ext uri="{FF2B5EF4-FFF2-40B4-BE49-F238E27FC236}">
                <a16:creationId xmlns:a16="http://schemas.microsoft.com/office/drawing/2014/main" id="{99A86769-12EA-4331-92E2-99706DA85F6C}"/>
              </a:ext>
            </a:extLst>
          </p:cNvPr>
          <p:cNvPicPr>
            <a:picLocks noChangeAspect="1"/>
          </p:cNvPicPr>
          <p:nvPr/>
        </p:nvPicPr>
        <p:blipFill>
          <a:blip r:embed="rId4"/>
          <a:stretch>
            <a:fillRect/>
          </a:stretch>
        </p:blipFill>
        <p:spPr>
          <a:xfrm>
            <a:off x="1103072" y="1929042"/>
            <a:ext cx="3211473" cy="4226802"/>
          </a:xfrm>
          <a:prstGeom prst="rect">
            <a:avLst/>
          </a:prstGeom>
          <a:ln>
            <a:solidFill>
              <a:schemeClr val="tx1"/>
            </a:solidFill>
          </a:ln>
        </p:spPr>
      </p:pic>
    </p:spTree>
    <p:extLst>
      <p:ext uri="{BB962C8B-B14F-4D97-AF65-F5344CB8AC3E}">
        <p14:creationId xmlns:p14="http://schemas.microsoft.com/office/powerpoint/2010/main" val="2170122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DF1D5-5384-41D2-A4B4-525A2C9B83FB}"/>
              </a:ext>
            </a:extLst>
          </p:cNvPr>
          <p:cNvSpPr>
            <a:spLocks noGrp="1"/>
          </p:cNvSpPr>
          <p:nvPr>
            <p:ph type="title"/>
          </p:nvPr>
        </p:nvSpPr>
        <p:spPr/>
        <p:txBody>
          <a:bodyPr/>
          <a:lstStyle/>
          <a:p>
            <a:r>
              <a:rPr lang="en-US"/>
              <a:t>AGENDA</a:t>
            </a:r>
            <a:endParaRPr lang="en-IN"/>
          </a:p>
        </p:txBody>
      </p:sp>
      <p:sp>
        <p:nvSpPr>
          <p:cNvPr id="3" name="Content Placeholder 2">
            <a:extLst>
              <a:ext uri="{FF2B5EF4-FFF2-40B4-BE49-F238E27FC236}">
                <a16:creationId xmlns:a16="http://schemas.microsoft.com/office/drawing/2014/main" id="{A6B528B9-CC25-4F87-9E36-55527EBF664D}"/>
              </a:ext>
            </a:extLst>
          </p:cNvPr>
          <p:cNvSpPr>
            <a:spLocks noGrp="1"/>
          </p:cNvSpPr>
          <p:nvPr>
            <p:ph idx="1"/>
          </p:nvPr>
        </p:nvSpPr>
        <p:spPr>
          <a:xfrm>
            <a:off x="581192" y="1890876"/>
            <a:ext cx="11029615" cy="4526702"/>
          </a:xfrm>
        </p:spPr>
        <p:txBody>
          <a:bodyPr>
            <a:normAutofit/>
          </a:bodyPr>
          <a:lstStyle/>
          <a:p>
            <a:pPr>
              <a:lnSpc>
                <a:spcPct val="200000"/>
              </a:lnSpc>
              <a:buClr>
                <a:schemeClr val="accent5"/>
              </a:buClr>
            </a:pPr>
            <a:r>
              <a:rPr lang="en-US" sz="2400"/>
              <a:t>TEAM INTRODUCTION</a:t>
            </a:r>
          </a:p>
          <a:p>
            <a:pPr>
              <a:lnSpc>
                <a:spcPct val="200000"/>
              </a:lnSpc>
              <a:buClr>
                <a:schemeClr val="accent5"/>
              </a:buClr>
            </a:pPr>
            <a:r>
              <a:rPr lang="en-US" sz="2400"/>
              <a:t>OBJECTIVE AND KEY TAKEAWAYS</a:t>
            </a:r>
          </a:p>
          <a:p>
            <a:pPr>
              <a:lnSpc>
                <a:spcPct val="200000"/>
              </a:lnSpc>
              <a:buClr>
                <a:schemeClr val="accent5"/>
              </a:buClr>
            </a:pPr>
            <a:r>
              <a:rPr lang="en-IN" sz="2400"/>
              <a:t>DATABASE DESIGN</a:t>
            </a:r>
          </a:p>
          <a:p>
            <a:pPr>
              <a:lnSpc>
                <a:spcPct val="200000"/>
              </a:lnSpc>
              <a:buClr>
                <a:schemeClr val="accent5"/>
              </a:buClr>
            </a:pPr>
            <a:r>
              <a:rPr lang="en-IN" sz="2400"/>
              <a:t>BUSINESS SOLUTION AND IMPACT</a:t>
            </a:r>
          </a:p>
          <a:p>
            <a:pPr>
              <a:lnSpc>
                <a:spcPct val="200000"/>
              </a:lnSpc>
              <a:buClr>
                <a:schemeClr val="accent5"/>
              </a:buClr>
            </a:pPr>
            <a:r>
              <a:rPr lang="en-IN" sz="2400"/>
              <a:t>CONCLUSION</a:t>
            </a:r>
          </a:p>
        </p:txBody>
      </p:sp>
      <p:grpSp>
        <p:nvGrpSpPr>
          <p:cNvPr id="6" name="Group 5">
            <a:extLst>
              <a:ext uri="{FF2B5EF4-FFF2-40B4-BE49-F238E27FC236}">
                <a16:creationId xmlns:a16="http://schemas.microsoft.com/office/drawing/2014/main" id="{86A91D74-F596-4E6E-8212-920D64514C3A}"/>
              </a:ext>
            </a:extLst>
          </p:cNvPr>
          <p:cNvGrpSpPr/>
          <p:nvPr/>
        </p:nvGrpSpPr>
        <p:grpSpPr>
          <a:xfrm>
            <a:off x="181985" y="2286124"/>
            <a:ext cx="11629714" cy="453005"/>
            <a:chOff x="181985" y="2147582"/>
            <a:chExt cx="11629714" cy="453005"/>
          </a:xfrm>
        </p:grpSpPr>
        <p:sp>
          <p:nvSpPr>
            <p:cNvPr id="4" name="Rectangle 3">
              <a:extLst>
                <a:ext uri="{FF2B5EF4-FFF2-40B4-BE49-F238E27FC236}">
                  <a16:creationId xmlns:a16="http://schemas.microsoft.com/office/drawing/2014/main" id="{298C1061-5EAC-4BD8-9864-EBA64735B45B}"/>
                </a:ext>
              </a:extLst>
            </p:cNvPr>
            <p:cNvSpPr/>
            <p:nvPr/>
          </p:nvSpPr>
          <p:spPr>
            <a:xfrm>
              <a:off x="394283" y="2147582"/>
              <a:ext cx="11417416" cy="453005"/>
            </a:xfrm>
            <a:prstGeom prst="rect">
              <a:avLst/>
            </a:prstGeom>
            <a:solidFill>
              <a:schemeClr val="accent5">
                <a:lumMod val="40000"/>
                <a:lumOff val="60000"/>
                <a:alpha val="2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0EC93CD6-D068-455F-8FCD-4CCF299BDF37}"/>
                </a:ext>
              </a:extLst>
            </p:cNvPr>
            <p:cNvSpPr/>
            <p:nvPr/>
          </p:nvSpPr>
          <p:spPr>
            <a:xfrm>
              <a:off x="181985" y="2147582"/>
              <a:ext cx="152399" cy="453005"/>
            </a:xfrm>
            <a:prstGeom prst="rect">
              <a:avLst/>
            </a:prstGeom>
            <a:solidFill>
              <a:srgbClr val="3DAD8D"/>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57867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4E280-D7DD-4769-A6E1-BEE0B907E020}"/>
              </a:ext>
            </a:extLst>
          </p:cNvPr>
          <p:cNvSpPr>
            <a:spLocks noGrp="1"/>
          </p:cNvSpPr>
          <p:nvPr>
            <p:ph type="title"/>
          </p:nvPr>
        </p:nvSpPr>
        <p:spPr>
          <a:xfrm flipH="1" flipV="1">
            <a:off x="0" y="75501"/>
            <a:ext cx="195298" cy="151002"/>
          </a:xfrm>
        </p:spPr>
        <p:txBody>
          <a:bodyPr>
            <a:normAutofit fontScale="90000"/>
          </a:bodyPr>
          <a:lstStyle/>
          <a:p>
            <a:r>
              <a:rPr lang="en-US"/>
              <a:t> </a:t>
            </a:r>
          </a:p>
        </p:txBody>
      </p:sp>
      <p:sp>
        <p:nvSpPr>
          <p:cNvPr id="3" name="Content Placeholder 2">
            <a:extLst>
              <a:ext uri="{FF2B5EF4-FFF2-40B4-BE49-F238E27FC236}">
                <a16:creationId xmlns:a16="http://schemas.microsoft.com/office/drawing/2014/main" id="{2D13FB7D-657D-4913-8BB2-D71D09CC3B38}"/>
              </a:ext>
            </a:extLst>
          </p:cNvPr>
          <p:cNvSpPr>
            <a:spLocks noGrp="1"/>
          </p:cNvSpPr>
          <p:nvPr>
            <p:ph idx="1"/>
          </p:nvPr>
        </p:nvSpPr>
        <p:spPr>
          <a:xfrm flipH="1">
            <a:off x="11582231" y="6045868"/>
            <a:ext cx="436814" cy="256674"/>
          </a:xfrm>
        </p:spPr>
        <p:txBody>
          <a:bodyPr>
            <a:normAutofit fontScale="70000" lnSpcReduction="20000"/>
          </a:bodyPr>
          <a:lstStyle/>
          <a:p>
            <a:pPr marL="0" indent="0">
              <a:buNone/>
            </a:pPr>
            <a:r>
              <a:rPr lang="en-US"/>
              <a:t> </a:t>
            </a:r>
          </a:p>
        </p:txBody>
      </p:sp>
      <p:sp>
        <p:nvSpPr>
          <p:cNvPr id="4" name="Title 1">
            <a:extLst>
              <a:ext uri="{FF2B5EF4-FFF2-40B4-BE49-F238E27FC236}">
                <a16:creationId xmlns:a16="http://schemas.microsoft.com/office/drawing/2014/main" id="{62F6863C-AB16-4FE8-B8DD-332C4FF599EE}"/>
              </a:ext>
            </a:extLst>
          </p:cNvPr>
          <p:cNvSpPr txBox="1">
            <a:spLocks/>
          </p:cNvSpPr>
          <p:nvPr/>
        </p:nvSpPr>
        <p:spPr>
          <a:xfrm>
            <a:off x="981512" y="702156"/>
            <a:ext cx="10629296" cy="52611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500"/>
              <a:t>3. What is the average daily sales in Lawson OTG? </a:t>
            </a:r>
            <a:endParaRPr lang="en-US" sz="2500">
              <a:highlight>
                <a:srgbClr val="FFFF00"/>
              </a:highlight>
            </a:endParaRPr>
          </a:p>
        </p:txBody>
      </p:sp>
      <p:pic>
        <p:nvPicPr>
          <p:cNvPr id="4098" name="Picture 2" descr="segmentation Icon 3308491">
            <a:extLst>
              <a:ext uri="{FF2B5EF4-FFF2-40B4-BE49-F238E27FC236}">
                <a16:creationId xmlns:a16="http://schemas.microsoft.com/office/drawing/2014/main" id="{90610921-139D-4352-8345-9A9318EF12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650" y="624200"/>
            <a:ext cx="709649" cy="709649"/>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956F6F8F-0ACF-4675-9BB8-3F9A097B7AA6}"/>
              </a:ext>
            </a:extLst>
          </p:cNvPr>
          <p:cNvSpPr txBox="1">
            <a:spLocks/>
          </p:cNvSpPr>
          <p:nvPr/>
        </p:nvSpPr>
        <p:spPr>
          <a:xfrm flipV="1">
            <a:off x="11481120" y="5556250"/>
            <a:ext cx="101112" cy="526118"/>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a:t> </a:t>
            </a:r>
          </a:p>
        </p:txBody>
      </p:sp>
      <p:sp>
        <p:nvSpPr>
          <p:cNvPr id="26" name="Rectangle: Rounded Corners 25">
            <a:extLst>
              <a:ext uri="{FF2B5EF4-FFF2-40B4-BE49-F238E27FC236}">
                <a16:creationId xmlns:a16="http://schemas.microsoft.com/office/drawing/2014/main" id="{90047DCE-58FD-4618-B93E-FB0A00349130}"/>
              </a:ext>
            </a:extLst>
          </p:cNvPr>
          <p:cNvSpPr/>
          <p:nvPr/>
        </p:nvSpPr>
        <p:spPr>
          <a:xfrm>
            <a:off x="6014259" y="1717892"/>
            <a:ext cx="5730065" cy="4515908"/>
          </a:xfrm>
          <a:prstGeom prst="roundRect">
            <a:avLst>
              <a:gd name="adj" fmla="val 12561"/>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C8052980-16DC-40A3-A5B7-FF46C81059E5}"/>
              </a:ext>
            </a:extLst>
          </p:cNvPr>
          <p:cNvSpPr txBox="1"/>
          <p:nvPr/>
        </p:nvSpPr>
        <p:spPr>
          <a:xfrm>
            <a:off x="331010" y="2210160"/>
            <a:ext cx="3278359" cy="369332"/>
          </a:xfrm>
          <a:prstGeom prst="rect">
            <a:avLst/>
          </a:prstGeom>
          <a:noFill/>
        </p:spPr>
        <p:txBody>
          <a:bodyPr wrap="square">
            <a:spAutoFit/>
          </a:bodyPr>
          <a:lstStyle/>
          <a:p>
            <a:r>
              <a:rPr lang="en-US" b="1">
                <a:solidFill>
                  <a:srgbClr val="1C906F"/>
                </a:solidFill>
              </a:rPr>
              <a:t>SQL CODE AND SOLUTION:</a:t>
            </a:r>
            <a:endParaRPr lang="en-IN" b="1">
              <a:solidFill>
                <a:srgbClr val="1C906F"/>
              </a:solidFill>
            </a:endParaRPr>
          </a:p>
        </p:txBody>
      </p:sp>
      <p:sp>
        <p:nvSpPr>
          <p:cNvPr id="32" name="TextBox 31">
            <a:extLst>
              <a:ext uri="{FF2B5EF4-FFF2-40B4-BE49-F238E27FC236}">
                <a16:creationId xmlns:a16="http://schemas.microsoft.com/office/drawing/2014/main" id="{E5E2F7DF-87C8-445F-B260-0D05A92721A0}"/>
              </a:ext>
            </a:extLst>
          </p:cNvPr>
          <p:cNvSpPr txBox="1"/>
          <p:nvPr/>
        </p:nvSpPr>
        <p:spPr>
          <a:xfrm>
            <a:off x="6358437" y="2311437"/>
            <a:ext cx="5149220" cy="3693319"/>
          </a:xfrm>
          <a:prstGeom prst="rect">
            <a:avLst/>
          </a:prstGeom>
          <a:noFill/>
        </p:spPr>
        <p:txBody>
          <a:bodyPr wrap="square">
            <a:spAutoFit/>
          </a:bodyPr>
          <a:lstStyle/>
          <a:p>
            <a:r>
              <a:rPr lang="en-US" b="1">
                <a:solidFill>
                  <a:srgbClr val="1C906F"/>
                </a:solidFill>
              </a:rPr>
              <a:t>INSIGHTS AND RECOMMENDATION: </a:t>
            </a:r>
            <a:endParaRPr lang="en-US"/>
          </a:p>
          <a:p>
            <a:pPr marL="285750" indent="-285750">
              <a:buFont typeface="Arial" panose="020B0604020202020204" pitchFamily="34" charset="0"/>
              <a:buChar char="•"/>
            </a:pPr>
            <a:r>
              <a:rPr lang="en-US"/>
              <a:t>There is a high variation in the order quantities across dates</a:t>
            </a:r>
            <a:endParaRPr lang="en-IN"/>
          </a:p>
          <a:p>
            <a:pPr marL="285750" indent="-285750">
              <a:buFont typeface="Arial" panose="020B0604020202020204" pitchFamily="34" charset="0"/>
              <a:buChar char="•"/>
            </a:pPr>
            <a:r>
              <a:rPr lang="en-IN"/>
              <a:t>Even though the average daily sales is 229, it is not recommended to go with this number while planning inventory for a day because of the fluctuations </a:t>
            </a:r>
          </a:p>
          <a:p>
            <a:pPr marL="285750" indent="-285750">
              <a:buFont typeface="Arial" panose="020B0604020202020204" pitchFamily="34" charset="0"/>
              <a:buChar char="•"/>
            </a:pPr>
            <a:r>
              <a:rPr lang="en-IN"/>
              <a:t>The footfall, and hence order quantity depends on multiple other factors ranging from local festivals, games, exams and other factors. </a:t>
            </a:r>
          </a:p>
          <a:p>
            <a:pPr marL="285750" indent="-285750">
              <a:buFont typeface="Arial" panose="020B0604020202020204" pitchFamily="34" charset="0"/>
              <a:buChar char="•"/>
            </a:pPr>
            <a:r>
              <a:rPr lang="en-IN"/>
              <a:t>It is recommended to plan inventory for 3-4 days in advance</a:t>
            </a:r>
          </a:p>
          <a:p>
            <a:pPr marL="285750" indent="-285750">
              <a:buFont typeface="Arial" panose="020B0604020202020204" pitchFamily="34" charset="0"/>
              <a:buChar char="•"/>
            </a:pPr>
            <a:endParaRPr lang="en-US"/>
          </a:p>
        </p:txBody>
      </p:sp>
      <p:grpSp>
        <p:nvGrpSpPr>
          <p:cNvPr id="18" name="Group 17">
            <a:extLst>
              <a:ext uri="{FF2B5EF4-FFF2-40B4-BE49-F238E27FC236}">
                <a16:creationId xmlns:a16="http://schemas.microsoft.com/office/drawing/2014/main" id="{D7084B85-425E-49EF-84EB-B2FA317A7A59}"/>
              </a:ext>
            </a:extLst>
          </p:cNvPr>
          <p:cNvGrpSpPr/>
          <p:nvPr/>
        </p:nvGrpSpPr>
        <p:grpSpPr>
          <a:xfrm>
            <a:off x="5526155" y="1520615"/>
            <a:ext cx="952500" cy="990600"/>
            <a:chOff x="6172200" y="3445807"/>
            <a:chExt cx="952500" cy="990600"/>
          </a:xfrm>
        </p:grpSpPr>
        <p:sp>
          <p:nvSpPr>
            <p:cNvPr id="19" name="Oval 18">
              <a:extLst>
                <a:ext uri="{FF2B5EF4-FFF2-40B4-BE49-F238E27FC236}">
                  <a16:creationId xmlns:a16="http://schemas.microsoft.com/office/drawing/2014/main" id="{E4984956-D1CE-47DA-8E05-7C56419D27C8}"/>
                </a:ext>
              </a:extLst>
            </p:cNvPr>
            <p:cNvSpPr/>
            <p:nvPr/>
          </p:nvSpPr>
          <p:spPr>
            <a:xfrm>
              <a:off x="6172200" y="3445807"/>
              <a:ext cx="952500" cy="990600"/>
            </a:xfrm>
            <a:prstGeom prst="ellipse">
              <a:avLst/>
            </a:prstGeom>
            <a:solidFill>
              <a:schemeClr val="accent5">
                <a:lumMod val="20000"/>
                <a:lumOff val="80000"/>
              </a:schemeClr>
            </a:solidFill>
            <a:ln w="57150">
              <a:solidFill>
                <a:srgbClr val="7EC4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 name="Picture 2" descr="idea bulb Icon 4207778">
              <a:extLst>
                <a:ext uri="{FF2B5EF4-FFF2-40B4-BE49-F238E27FC236}">
                  <a16:creationId xmlns:a16="http://schemas.microsoft.com/office/drawing/2014/main" id="{E1445C82-57D0-4EB3-ACA2-FFF2011AF88A}"/>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25593" y="3455332"/>
              <a:ext cx="851482" cy="908632"/>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descr="Graphical user interface, text, application, chat or text message&#10;&#10;Description automatically generated">
            <a:extLst>
              <a:ext uri="{FF2B5EF4-FFF2-40B4-BE49-F238E27FC236}">
                <a16:creationId xmlns:a16="http://schemas.microsoft.com/office/drawing/2014/main" id="{968520B3-DFD2-1E4C-A714-18FD92B87784}"/>
              </a:ext>
            </a:extLst>
          </p:cNvPr>
          <p:cNvPicPr>
            <a:picLocks noChangeAspect="1"/>
          </p:cNvPicPr>
          <p:nvPr/>
        </p:nvPicPr>
        <p:blipFill>
          <a:blip r:embed="rId4"/>
          <a:stretch>
            <a:fillRect/>
          </a:stretch>
        </p:blipFill>
        <p:spPr>
          <a:xfrm>
            <a:off x="331010" y="2579492"/>
            <a:ext cx="3783227" cy="3155097"/>
          </a:xfrm>
          <a:prstGeom prst="rect">
            <a:avLst/>
          </a:prstGeom>
          <a:ln>
            <a:solidFill>
              <a:schemeClr val="tx1"/>
            </a:solidFill>
          </a:ln>
        </p:spPr>
      </p:pic>
      <p:sp>
        <p:nvSpPr>
          <p:cNvPr id="17" name="TextBox 16">
            <a:extLst>
              <a:ext uri="{FF2B5EF4-FFF2-40B4-BE49-F238E27FC236}">
                <a16:creationId xmlns:a16="http://schemas.microsoft.com/office/drawing/2014/main" id="{1A9F4DB3-3D33-49F6-8EB7-556539DE1742}"/>
              </a:ext>
            </a:extLst>
          </p:cNvPr>
          <p:cNvSpPr txBox="1"/>
          <p:nvPr/>
        </p:nvSpPr>
        <p:spPr>
          <a:xfrm>
            <a:off x="229706" y="5811486"/>
            <a:ext cx="1639166" cy="215444"/>
          </a:xfrm>
          <a:prstGeom prst="rect">
            <a:avLst/>
          </a:prstGeom>
          <a:noFill/>
        </p:spPr>
        <p:txBody>
          <a:bodyPr wrap="square">
            <a:spAutoFit/>
          </a:bodyPr>
          <a:lstStyle/>
          <a:p>
            <a:r>
              <a:rPr lang="en-US" sz="800"/>
              <a:t>Query1: Average Daily Sales </a:t>
            </a:r>
            <a:endParaRPr lang="en-IN" sz="800"/>
          </a:p>
        </p:txBody>
      </p:sp>
      <p:pic>
        <p:nvPicPr>
          <p:cNvPr id="13" name="Picture 12" descr="Table&#10;&#10;Description automatically generated">
            <a:extLst>
              <a:ext uri="{FF2B5EF4-FFF2-40B4-BE49-F238E27FC236}">
                <a16:creationId xmlns:a16="http://schemas.microsoft.com/office/drawing/2014/main" id="{373717F3-9C29-8A45-B8D7-7BB637D31864}"/>
              </a:ext>
            </a:extLst>
          </p:cNvPr>
          <p:cNvPicPr>
            <a:picLocks noChangeAspect="1"/>
          </p:cNvPicPr>
          <p:nvPr/>
        </p:nvPicPr>
        <p:blipFill>
          <a:blip r:embed="rId5"/>
          <a:stretch>
            <a:fillRect/>
          </a:stretch>
        </p:blipFill>
        <p:spPr>
          <a:xfrm>
            <a:off x="3865736" y="3813104"/>
            <a:ext cx="1533464" cy="2522043"/>
          </a:xfrm>
          <a:prstGeom prst="rect">
            <a:avLst/>
          </a:prstGeom>
          <a:ln>
            <a:solidFill>
              <a:schemeClr val="tx1"/>
            </a:solidFill>
          </a:ln>
        </p:spPr>
      </p:pic>
      <p:sp>
        <p:nvSpPr>
          <p:cNvPr id="24" name="TextBox 23">
            <a:extLst>
              <a:ext uri="{FF2B5EF4-FFF2-40B4-BE49-F238E27FC236}">
                <a16:creationId xmlns:a16="http://schemas.microsoft.com/office/drawing/2014/main" id="{B0CC2A29-0C46-4746-B8A3-8C62C64CEB4F}"/>
              </a:ext>
            </a:extLst>
          </p:cNvPr>
          <p:cNvSpPr txBox="1"/>
          <p:nvPr/>
        </p:nvSpPr>
        <p:spPr>
          <a:xfrm>
            <a:off x="3742589" y="6335147"/>
            <a:ext cx="1639166" cy="215444"/>
          </a:xfrm>
          <a:prstGeom prst="rect">
            <a:avLst/>
          </a:prstGeom>
          <a:noFill/>
        </p:spPr>
        <p:txBody>
          <a:bodyPr wrap="square">
            <a:spAutoFit/>
          </a:bodyPr>
          <a:lstStyle/>
          <a:p>
            <a:r>
              <a:rPr lang="en-US" sz="800"/>
              <a:t>Query2: Order quantity by date</a:t>
            </a:r>
            <a:endParaRPr lang="en-IN" sz="800"/>
          </a:p>
        </p:txBody>
      </p:sp>
    </p:spTree>
    <p:extLst>
      <p:ext uri="{BB962C8B-B14F-4D97-AF65-F5344CB8AC3E}">
        <p14:creationId xmlns:p14="http://schemas.microsoft.com/office/powerpoint/2010/main" val="2324339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4E280-D7DD-4769-A6E1-BEE0B907E020}"/>
              </a:ext>
            </a:extLst>
          </p:cNvPr>
          <p:cNvSpPr>
            <a:spLocks noGrp="1"/>
          </p:cNvSpPr>
          <p:nvPr>
            <p:ph type="title"/>
          </p:nvPr>
        </p:nvSpPr>
        <p:spPr>
          <a:xfrm flipH="1" flipV="1">
            <a:off x="0" y="75501"/>
            <a:ext cx="195298" cy="151002"/>
          </a:xfrm>
        </p:spPr>
        <p:txBody>
          <a:bodyPr>
            <a:normAutofit fontScale="90000"/>
          </a:bodyPr>
          <a:lstStyle/>
          <a:p>
            <a:r>
              <a:rPr lang="en-US"/>
              <a:t> </a:t>
            </a:r>
          </a:p>
        </p:txBody>
      </p:sp>
      <p:sp>
        <p:nvSpPr>
          <p:cNvPr id="3" name="Content Placeholder 2">
            <a:extLst>
              <a:ext uri="{FF2B5EF4-FFF2-40B4-BE49-F238E27FC236}">
                <a16:creationId xmlns:a16="http://schemas.microsoft.com/office/drawing/2014/main" id="{2D13FB7D-657D-4913-8BB2-D71D09CC3B38}"/>
              </a:ext>
            </a:extLst>
          </p:cNvPr>
          <p:cNvSpPr>
            <a:spLocks noGrp="1"/>
          </p:cNvSpPr>
          <p:nvPr>
            <p:ph idx="1"/>
          </p:nvPr>
        </p:nvSpPr>
        <p:spPr>
          <a:xfrm flipH="1">
            <a:off x="11582231" y="6045868"/>
            <a:ext cx="436814" cy="256674"/>
          </a:xfrm>
        </p:spPr>
        <p:txBody>
          <a:bodyPr>
            <a:normAutofit fontScale="70000" lnSpcReduction="20000"/>
          </a:bodyPr>
          <a:lstStyle/>
          <a:p>
            <a:pPr marL="0" indent="0">
              <a:buNone/>
            </a:pPr>
            <a:r>
              <a:rPr lang="en-US"/>
              <a:t> </a:t>
            </a:r>
          </a:p>
        </p:txBody>
      </p:sp>
      <p:sp>
        <p:nvSpPr>
          <p:cNvPr id="4" name="Title 1">
            <a:extLst>
              <a:ext uri="{FF2B5EF4-FFF2-40B4-BE49-F238E27FC236}">
                <a16:creationId xmlns:a16="http://schemas.microsoft.com/office/drawing/2014/main" id="{62F6863C-AB16-4FE8-B8DD-332C4FF599EE}"/>
              </a:ext>
            </a:extLst>
          </p:cNvPr>
          <p:cNvSpPr txBox="1">
            <a:spLocks/>
          </p:cNvSpPr>
          <p:nvPr/>
        </p:nvSpPr>
        <p:spPr>
          <a:xfrm>
            <a:off x="981512" y="702156"/>
            <a:ext cx="10629296" cy="52611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500"/>
              <a:t>4. Which are the two days that are the busiest?</a:t>
            </a:r>
            <a:endParaRPr lang="en-US" sz="2500">
              <a:highlight>
                <a:srgbClr val="FFFF00"/>
              </a:highlight>
            </a:endParaRPr>
          </a:p>
        </p:txBody>
      </p:sp>
      <p:pic>
        <p:nvPicPr>
          <p:cNvPr id="4098" name="Picture 2" descr="segmentation Icon 3308491">
            <a:extLst>
              <a:ext uri="{FF2B5EF4-FFF2-40B4-BE49-F238E27FC236}">
                <a16:creationId xmlns:a16="http://schemas.microsoft.com/office/drawing/2014/main" id="{90610921-139D-4352-8345-9A9318EF12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650" y="624200"/>
            <a:ext cx="709649" cy="709649"/>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956F6F8F-0ACF-4675-9BB8-3F9A097B7AA6}"/>
              </a:ext>
            </a:extLst>
          </p:cNvPr>
          <p:cNvSpPr txBox="1">
            <a:spLocks/>
          </p:cNvSpPr>
          <p:nvPr/>
        </p:nvSpPr>
        <p:spPr>
          <a:xfrm flipV="1">
            <a:off x="11481120" y="5556250"/>
            <a:ext cx="101112" cy="526118"/>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a:t> </a:t>
            </a:r>
          </a:p>
        </p:txBody>
      </p:sp>
      <p:sp>
        <p:nvSpPr>
          <p:cNvPr id="26" name="Rectangle: Rounded Corners 25">
            <a:extLst>
              <a:ext uri="{FF2B5EF4-FFF2-40B4-BE49-F238E27FC236}">
                <a16:creationId xmlns:a16="http://schemas.microsoft.com/office/drawing/2014/main" id="{90047DCE-58FD-4618-B93E-FB0A00349130}"/>
              </a:ext>
            </a:extLst>
          </p:cNvPr>
          <p:cNvSpPr/>
          <p:nvPr/>
        </p:nvSpPr>
        <p:spPr>
          <a:xfrm>
            <a:off x="5842319" y="1717892"/>
            <a:ext cx="5902005" cy="4515908"/>
          </a:xfrm>
          <a:prstGeom prst="roundRect">
            <a:avLst>
              <a:gd name="adj" fmla="val 12561"/>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C8052980-16DC-40A3-A5B7-FF46C81059E5}"/>
              </a:ext>
            </a:extLst>
          </p:cNvPr>
          <p:cNvSpPr txBox="1"/>
          <p:nvPr/>
        </p:nvSpPr>
        <p:spPr>
          <a:xfrm>
            <a:off x="324650" y="2157929"/>
            <a:ext cx="3278359" cy="369332"/>
          </a:xfrm>
          <a:prstGeom prst="rect">
            <a:avLst/>
          </a:prstGeom>
          <a:noFill/>
        </p:spPr>
        <p:txBody>
          <a:bodyPr wrap="square">
            <a:spAutoFit/>
          </a:bodyPr>
          <a:lstStyle/>
          <a:p>
            <a:r>
              <a:rPr lang="en-US" b="1">
                <a:solidFill>
                  <a:srgbClr val="1C906F"/>
                </a:solidFill>
              </a:rPr>
              <a:t>SQL CODE AND SOLUTION:</a:t>
            </a:r>
            <a:endParaRPr lang="en-IN" b="1">
              <a:solidFill>
                <a:srgbClr val="1C906F"/>
              </a:solidFill>
            </a:endParaRPr>
          </a:p>
        </p:txBody>
      </p:sp>
      <p:sp>
        <p:nvSpPr>
          <p:cNvPr id="32" name="TextBox 31">
            <a:extLst>
              <a:ext uri="{FF2B5EF4-FFF2-40B4-BE49-F238E27FC236}">
                <a16:creationId xmlns:a16="http://schemas.microsoft.com/office/drawing/2014/main" id="{E5E2F7DF-87C8-445F-B260-0D05A92721A0}"/>
              </a:ext>
            </a:extLst>
          </p:cNvPr>
          <p:cNvSpPr txBox="1"/>
          <p:nvPr/>
        </p:nvSpPr>
        <p:spPr>
          <a:xfrm>
            <a:off x="6198905" y="2221497"/>
            <a:ext cx="5188832" cy="2308324"/>
          </a:xfrm>
          <a:prstGeom prst="rect">
            <a:avLst/>
          </a:prstGeom>
          <a:noFill/>
        </p:spPr>
        <p:txBody>
          <a:bodyPr wrap="square">
            <a:spAutoFit/>
          </a:bodyPr>
          <a:lstStyle/>
          <a:p>
            <a:r>
              <a:rPr lang="en-US" b="1">
                <a:solidFill>
                  <a:srgbClr val="1C906F"/>
                </a:solidFill>
              </a:rPr>
              <a:t>INSIGHTS AND RECOMMENDATION: </a:t>
            </a:r>
            <a:endParaRPr lang="en-US"/>
          </a:p>
          <a:p>
            <a:pPr marL="285750" indent="-285750">
              <a:buFont typeface="Arial" panose="020B0604020202020204" pitchFamily="34" charset="0"/>
              <a:buChar char="•"/>
            </a:pPr>
            <a:r>
              <a:rPr lang="en-US"/>
              <a:t>We can see highest number of orders are placed on Tuesday and Wednesday compared to rest of the working days.</a:t>
            </a:r>
          </a:p>
          <a:p>
            <a:pPr marL="285750" indent="-285750">
              <a:buFont typeface="Arial" panose="020B0604020202020204" pitchFamily="34" charset="0"/>
              <a:buChar char="•"/>
            </a:pPr>
            <a:r>
              <a:rPr lang="en-US"/>
              <a:t>As analyst we suggest having a greater number of backups and more employees to handle the workload on these 2 days.</a:t>
            </a:r>
          </a:p>
          <a:p>
            <a:endParaRPr lang="en-IN"/>
          </a:p>
        </p:txBody>
      </p:sp>
      <p:grpSp>
        <p:nvGrpSpPr>
          <p:cNvPr id="18" name="Group 17">
            <a:extLst>
              <a:ext uri="{FF2B5EF4-FFF2-40B4-BE49-F238E27FC236}">
                <a16:creationId xmlns:a16="http://schemas.microsoft.com/office/drawing/2014/main" id="{D7084B85-425E-49EF-84EB-B2FA317A7A59}"/>
              </a:ext>
            </a:extLst>
          </p:cNvPr>
          <p:cNvGrpSpPr/>
          <p:nvPr/>
        </p:nvGrpSpPr>
        <p:grpSpPr>
          <a:xfrm>
            <a:off x="5394645" y="1520615"/>
            <a:ext cx="952500" cy="990600"/>
            <a:chOff x="6172200" y="3445807"/>
            <a:chExt cx="952500" cy="990600"/>
          </a:xfrm>
        </p:grpSpPr>
        <p:sp>
          <p:nvSpPr>
            <p:cNvPr id="19" name="Oval 18">
              <a:extLst>
                <a:ext uri="{FF2B5EF4-FFF2-40B4-BE49-F238E27FC236}">
                  <a16:creationId xmlns:a16="http://schemas.microsoft.com/office/drawing/2014/main" id="{E4984956-D1CE-47DA-8E05-7C56419D27C8}"/>
                </a:ext>
              </a:extLst>
            </p:cNvPr>
            <p:cNvSpPr/>
            <p:nvPr/>
          </p:nvSpPr>
          <p:spPr>
            <a:xfrm>
              <a:off x="6172200" y="3445807"/>
              <a:ext cx="952500" cy="990600"/>
            </a:xfrm>
            <a:prstGeom prst="ellipse">
              <a:avLst/>
            </a:prstGeom>
            <a:solidFill>
              <a:schemeClr val="accent5">
                <a:lumMod val="20000"/>
                <a:lumOff val="80000"/>
              </a:schemeClr>
            </a:solidFill>
            <a:ln w="57150">
              <a:solidFill>
                <a:srgbClr val="7EC4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 name="Picture 2" descr="idea bulb Icon 4207778">
              <a:extLst>
                <a:ext uri="{FF2B5EF4-FFF2-40B4-BE49-F238E27FC236}">
                  <a16:creationId xmlns:a16="http://schemas.microsoft.com/office/drawing/2014/main" id="{E1445C82-57D0-4EB3-ACA2-FFF2011AF88A}"/>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25593" y="3455332"/>
              <a:ext cx="851482" cy="908632"/>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EB3FEF8F-0DED-43F7-ACAB-76134A465983}"/>
              </a:ext>
            </a:extLst>
          </p:cNvPr>
          <p:cNvPicPr>
            <a:picLocks noChangeAspect="1"/>
          </p:cNvPicPr>
          <p:nvPr/>
        </p:nvPicPr>
        <p:blipFill>
          <a:blip r:embed="rId4"/>
          <a:stretch>
            <a:fillRect/>
          </a:stretch>
        </p:blipFill>
        <p:spPr>
          <a:xfrm>
            <a:off x="447676" y="2683162"/>
            <a:ext cx="4644266" cy="2377211"/>
          </a:xfrm>
          <a:prstGeom prst="rect">
            <a:avLst/>
          </a:prstGeom>
          <a:ln>
            <a:solidFill>
              <a:schemeClr val="tx1"/>
            </a:solidFill>
          </a:ln>
        </p:spPr>
      </p:pic>
      <p:sp>
        <p:nvSpPr>
          <p:cNvPr id="15" name="TextBox 14">
            <a:extLst>
              <a:ext uri="{FF2B5EF4-FFF2-40B4-BE49-F238E27FC236}">
                <a16:creationId xmlns:a16="http://schemas.microsoft.com/office/drawing/2014/main" id="{96C2CD5E-0DFB-47AB-83BC-2BA0941FF580}"/>
              </a:ext>
            </a:extLst>
          </p:cNvPr>
          <p:cNvSpPr txBox="1"/>
          <p:nvPr/>
        </p:nvSpPr>
        <p:spPr>
          <a:xfrm>
            <a:off x="435259" y="5071375"/>
            <a:ext cx="3045696" cy="215444"/>
          </a:xfrm>
          <a:prstGeom prst="rect">
            <a:avLst/>
          </a:prstGeom>
          <a:noFill/>
        </p:spPr>
        <p:txBody>
          <a:bodyPr wrap="square">
            <a:spAutoFit/>
          </a:bodyPr>
          <a:lstStyle/>
          <a:p>
            <a:r>
              <a:rPr lang="en-US" sz="800"/>
              <a:t>Query1: Total #  of orders in the top 2 busiest day</a:t>
            </a:r>
            <a:endParaRPr lang="en-IN" sz="800"/>
          </a:p>
        </p:txBody>
      </p:sp>
    </p:spTree>
    <p:extLst>
      <p:ext uri="{BB962C8B-B14F-4D97-AF65-F5344CB8AC3E}">
        <p14:creationId xmlns:p14="http://schemas.microsoft.com/office/powerpoint/2010/main" val="3334758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Graphical user interface, text, application, chat or text message, email&#10;&#10;Description automatically generated">
            <a:extLst>
              <a:ext uri="{FF2B5EF4-FFF2-40B4-BE49-F238E27FC236}">
                <a16:creationId xmlns:a16="http://schemas.microsoft.com/office/drawing/2014/main" id="{B121F716-76FF-3345-9EB5-FAE5EEFF7E69}"/>
              </a:ext>
            </a:extLst>
          </p:cNvPr>
          <p:cNvPicPr>
            <a:picLocks noChangeAspect="1"/>
          </p:cNvPicPr>
          <p:nvPr/>
        </p:nvPicPr>
        <p:blipFill>
          <a:blip r:embed="rId2"/>
          <a:stretch>
            <a:fillRect/>
          </a:stretch>
        </p:blipFill>
        <p:spPr>
          <a:xfrm>
            <a:off x="324650" y="2190303"/>
            <a:ext cx="3718184" cy="1894436"/>
          </a:xfrm>
          <a:prstGeom prst="rect">
            <a:avLst/>
          </a:prstGeom>
          <a:ln>
            <a:solidFill>
              <a:schemeClr val="tx1"/>
            </a:solidFill>
          </a:ln>
        </p:spPr>
      </p:pic>
      <p:sp>
        <p:nvSpPr>
          <p:cNvPr id="2" name="Title 1">
            <a:extLst>
              <a:ext uri="{FF2B5EF4-FFF2-40B4-BE49-F238E27FC236}">
                <a16:creationId xmlns:a16="http://schemas.microsoft.com/office/drawing/2014/main" id="{E914E280-D7DD-4769-A6E1-BEE0B907E020}"/>
              </a:ext>
            </a:extLst>
          </p:cNvPr>
          <p:cNvSpPr>
            <a:spLocks noGrp="1"/>
          </p:cNvSpPr>
          <p:nvPr>
            <p:ph type="title"/>
          </p:nvPr>
        </p:nvSpPr>
        <p:spPr>
          <a:xfrm flipH="1" flipV="1">
            <a:off x="0" y="75501"/>
            <a:ext cx="195298" cy="151002"/>
          </a:xfrm>
        </p:spPr>
        <p:txBody>
          <a:bodyPr>
            <a:normAutofit fontScale="90000"/>
          </a:bodyPr>
          <a:lstStyle/>
          <a:p>
            <a:r>
              <a:rPr lang="en-US"/>
              <a:t> </a:t>
            </a:r>
          </a:p>
        </p:txBody>
      </p:sp>
      <p:sp>
        <p:nvSpPr>
          <p:cNvPr id="3" name="Content Placeholder 2">
            <a:extLst>
              <a:ext uri="{FF2B5EF4-FFF2-40B4-BE49-F238E27FC236}">
                <a16:creationId xmlns:a16="http://schemas.microsoft.com/office/drawing/2014/main" id="{2D13FB7D-657D-4913-8BB2-D71D09CC3B38}"/>
              </a:ext>
            </a:extLst>
          </p:cNvPr>
          <p:cNvSpPr>
            <a:spLocks noGrp="1"/>
          </p:cNvSpPr>
          <p:nvPr>
            <p:ph idx="1"/>
          </p:nvPr>
        </p:nvSpPr>
        <p:spPr>
          <a:xfrm flipH="1">
            <a:off x="11582231" y="6045868"/>
            <a:ext cx="436814" cy="256674"/>
          </a:xfrm>
        </p:spPr>
        <p:txBody>
          <a:bodyPr>
            <a:normAutofit fontScale="70000" lnSpcReduction="20000"/>
          </a:bodyPr>
          <a:lstStyle/>
          <a:p>
            <a:pPr marL="0" indent="0">
              <a:buNone/>
            </a:pPr>
            <a:r>
              <a:rPr lang="en-US"/>
              <a:t> </a:t>
            </a:r>
          </a:p>
        </p:txBody>
      </p:sp>
      <p:sp>
        <p:nvSpPr>
          <p:cNvPr id="4" name="Title 1">
            <a:extLst>
              <a:ext uri="{FF2B5EF4-FFF2-40B4-BE49-F238E27FC236}">
                <a16:creationId xmlns:a16="http://schemas.microsoft.com/office/drawing/2014/main" id="{62F6863C-AB16-4FE8-B8DD-332C4FF599EE}"/>
              </a:ext>
            </a:extLst>
          </p:cNvPr>
          <p:cNvSpPr txBox="1">
            <a:spLocks/>
          </p:cNvSpPr>
          <p:nvPr/>
        </p:nvSpPr>
        <p:spPr>
          <a:xfrm>
            <a:off x="990757" y="702156"/>
            <a:ext cx="11571513" cy="526118"/>
          </a:xfrm>
          <a:prstGeom prst="rect">
            <a:avLst/>
          </a:prstGeom>
        </p:spPr>
        <p:txBody>
          <a:bodyPr vert="horz" lIns="91440" tIns="45720" rIns="91440" bIns="45720" rtlCol="0" anchor="b">
            <a:no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500"/>
              <a:t>5. What are the food items that are most and least in-demand?</a:t>
            </a:r>
            <a:endParaRPr lang="en-US" sz="2500">
              <a:highlight>
                <a:srgbClr val="FFFF00"/>
              </a:highlight>
            </a:endParaRPr>
          </a:p>
        </p:txBody>
      </p:sp>
      <p:sp>
        <p:nvSpPr>
          <p:cNvPr id="25" name="Content Placeholder 2">
            <a:extLst>
              <a:ext uri="{FF2B5EF4-FFF2-40B4-BE49-F238E27FC236}">
                <a16:creationId xmlns:a16="http://schemas.microsoft.com/office/drawing/2014/main" id="{956F6F8F-0ACF-4675-9BB8-3F9A097B7AA6}"/>
              </a:ext>
            </a:extLst>
          </p:cNvPr>
          <p:cNvSpPr txBox="1">
            <a:spLocks/>
          </p:cNvSpPr>
          <p:nvPr/>
        </p:nvSpPr>
        <p:spPr>
          <a:xfrm flipV="1">
            <a:off x="11481120" y="5556250"/>
            <a:ext cx="101112" cy="526118"/>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a:t> </a:t>
            </a:r>
          </a:p>
        </p:txBody>
      </p:sp>
      <p:sp>
        <p:nvSpPr>
          <p:cNvPr id="26" name="Rectangle: Rounded Corners 25">
            <a:extLst>
              <a:ext uri="{FF2B5EF4-FFF2-40B4-BE49-F238E27FC236}">
                <a16:creationId xmlns:a16="http://schemas.microsoft.com/office/drawing/2014/main" id="{90047DCE-58FD-4618-B93E-FB0A00349130}"/>
              </a:ext>
            </a:extLst>
          </p:cNvPr>
          <p:cNvSpPr/>
          <p:nvPr/>
        </p:nvSpPr>
        <p:spPr>
          <a:xfrm>
            <a:off x="6274657" y="1717892"/>
            <a:ext cx="5469668" cy="4515908"/>
          </a:xfrm>
          <a:prstGeom prst="roundRect">
            <a:avLst>
              <a:gd name="adj" fmla="val 12561"/>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C8052980-16DC-40A3-A5B7-FF46C81059E5}"/>
              </a:ext>
            </a:extLst>
          </p:cNvPr>
          <p:cNvSpPr txBox="1"/>
          <p:nvPr/>
        </p:nvSpPr>
        <p:spPr>
          <a:xfrm>
            <a:off x="324650" y="1743587"/>
            <a:ext cx="3278359" cy="369332"/>
          </a:xfrm>
          <a:prstGeom prst="rect">
            <a:avLst/>
          </a:prstGeom>
          <a:noFill/>
        </p:spPr>
        <p:txBody>
          <a:bodyPr wrap="square">
            <a:spAutoFit/>
          </a:bodyPr>
          <a:lstStyle/>
          <a:p>
            <a:r>
              <a:rPr lang="en-US" b="1">
                <a:solidFill>
                  <a:srgbClr val="1C906F"/>
                </a:solidFill>
              </a:rPr>
              <a:t>SQL CODE AND SOLUTION:</a:t>
            </a:r>
            <a:endParaRPr lang="en-IN" b="1">
              <a:solidFill>
                <a:srgbClr val="1C906F"/>
              </a:solidFill>
            </a:endParaRPr>
          </a:p>
        </p:txBody>
      </p:sp>
      <p:sp>
        <p:nvSpPr>
          <p:cNvPr id="32" name="TextBox 31">
            <a:extLst>
              <a:ext uri="{FF2B5EF4-FFF2-40B4-BE49-F238E27FC236}">
                <a16:creationId xmlns:a16="http://schemas.microsoft.com/office/drawing/2014/main" id="{E5E2F7DF-87C8-445F-B260-0D05A92721A0}"/>
              </a:ext>
            </a:extLst>
          </p:cNvPr>
          <p:cNvSpPr txBox="1"/>
          <p:nvPr/>
        </p:nvSpPr>
        <p:spPr>
          <a:xfrm>
            <a:off x="6743278" y="1955851"/>
            <a:ext cx="4635259" cy="3693319"/>
          </a:xfrm>
          <a:prstGeom prst="rect">
            <a:avLst/>
          </a:prstGeom>
          <a:noFill/>
        </p:spPr>
        <p:txBody>
          <a:bodyPr wrap="square">
            <a:spAutoFit/>
          </a:bodyPr>
          <a:lstStyle/>
          <a:p>
            <a:r>
              <a:rPr lang="en-US" b="1">
                <a:solidFill>
                  <a:srgbClr val="1C906F"/>
                </a:solidFill>
              </a:rPr>
              <a:t>INSIGHTS AND RECOMMENDATION: </a:t>
            </a:r>
            <a:endParaRPr lang="en-US"/>
          </a:p>
          <a:p>
            <a:pPr marL="285750" indent="-285750">
              <a:buFont typeface="Arial" panose="020B0604020202020204" pitchFamily="34" charset="0"/>
              <a:buChar char="•"/>
            </a:pPr>
            <a:r>
              <a:rPr lang="en-US"/>
              <a:t>It is clear that OTG lunch box and Blooming Breakfast are the most in-demand products. The former is there because of the short time it requires to get it ready while the latter is present because of the customizability.</a:t>
            </a:r>
          </a:p>
          <a:p>
            <a:pPr marL="285750" indent="-285750">
              <a:buFont typeface="Arial" panose="020B0604020202020204" pitchFamily="34" charset="0"/>
              <a:buChar char="•"/>
            </a:pPr>
            <a:r>
              <a:rPr lang="en-US"/>
              <a:t>Water is not in demand much which suggests that we need manage the inventory of the same frequently and since it does not go bad in a short time, it could be purchased at bulk.</a:t>
            </a:r>
          </a:p>
          <a:p>
            <a:endParaRPr lang="en-IN"/>
          </a:p>
        </p:txBody>
      </p:sp>
      <p:grpSp>
        <p:nvGrpSpPr>
          <p:cNvPr id="18" name="Group 17">
            <a:extLst>
              <a:ext uri="{FF2B5EF4-FFF2-40B4-BE49-F238E27FC236}">
                <a16:creationId xmlns:a16="http://schemas.microsoft.com/office/drawing/2014/main" id="{D7084B85-425E-49EF-84EB-B2FA317A7A59}"/>
              </a:ext>
            </a:extLst>
          </p:cNvPr>
          <p:cNvGrpSpPr/>
          <p:nvPr/>
        </p:nvGrpSpPr>
        <p:grpSpPr>
          <a:xfrm>
            <a:off x="5896391" y="1295400"/>
            <a:ext cx="952500" cy="990600"/>
            <a:chOff x="6172200" y="3445807"/>
            <a:chExt cx="952500" cy="990600"/>
          </a:xfrm>
        </p:grpSpPr>
        <p:sp>
          <p:nvSpPr>
            <p:cNvPr id="19" name="Oval 18">
              <a:extLst>
                <a:ext uri="{FF2B5EF4-FFF2-40B4-BE49-F238E27FC236}">
                  <a16:creationId xmlns:a16="http://schemas.microsoft.com/office/drawing/2014/main" id="{E4984956-D1CE-47DA-8E05-7C56419D27C8}"/>
                </a:ext>
              </a:extLst>
            </p:cNvPr>
            <p:cNvSpPr/>
            <p:nvPr/>
          </p:nvSpPr>
          <p:spPr>
            <a:xfrm>
              <a:off x="6172200" y="3445807"/>
              <a:ext cx="952500" cy="990600"/>
            </a:xfrm>
            <a:prstGeom prst="ellipse">
              <a:avLst/>
            </a:prstGeom>
            <a:solidFill>
              <a:schemeClr val="accent5">
                <a:lumMod val="20000"/>
                <a:lumOff val="80000"/>
              </a:schemeClr>
            </a:solidFill>
            <a:ln w="57150">
              <a:solidFill>
                <a:srgbClr val="7EC4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 name="Picture 2" descr="idea bulb Icon 4207778">
              <a:extLst>
                <a:ext uri="{FF2B5EF4-FFF2-40B4-BE49-F238E27FC236}">
                  <a16:creationId xmlns:a16="http://schemas.microsoft.com/office/drawing/2014/main" id="{E1445C82-57D0-4EB3-ACA2-FFF2011AF88A}"/>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25593" y="3455332"/>
              <a:ext cx="851482" cy="908632"/>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a:extLst>
              <a:ext uri="{FF2B5EF4-FFF2-40B4-BE49-F238E27FC236}">
                <a16:creationId xmlns:a16="http://schemas.microsoft.com/office/drawing/2014/main" id="{A072C880-165B-4F87-AEB8-49DC15E0D000}"/>
              </a:ext>
            </a:extLst>
          </p:cNvPr>
          <p:cNvSpPr txBox="1"/>
          <p:nvPr/>
        </p:nvSpPr>
        <p:spPr>
          <a:xfrm>
            <a:off x="235047" y="5041184"/>
            <a:ext cx="2786086" cy="215444"/>
          </a:xfrm>
          <a:prstGeom prst="rect">
            <a:avLst/>
          </a:prstGeom>
          <a:noFill/>
        </p:spPr>
        <p:txBody>
          <a:bodyPr wrap="square">
            <a:spAutoFit/>
          </a:bodyPr>
          <a:lstStyle/>
          <a:p>
            <a:r>
              <a:rPr lang="en-US" sz="800"/>
              <a:t>Query1: Most in-demand products</a:t>
            </a:r>
            <a:endParaRPr lang="en-IN" sz="800"/>
          </a:p>
        </p:txBody>
      </p:sp>
      <p:sp>
        <p:nvSpPr>
          <p:cNvPr id="22" name="TextBox 21">
            <a:extLst>
              <a:ext uri="{FF2B5EF4-FFF2-40B4-BE49-F238E27FC236}">
                <a16:creationId xmlns:a16="http://schemas.microsoft.com/office/drawing/2014/main" id="{531D74FB-E50A-4A91-8FBC-982124D202E6}"/>
              </a:ext>
            </a:extLst>
          </p:cNvPr>
          <p:cNvSpPr txBox="1"/>
          <p:nvPr/>
        </p:nvSpPr>
        <p:spPr>
          <a:xfrm>
            <a:off x="2902982" y="6051274"/>
            <a:ext cx="2786086" cy="215444"/>
          </a:xfrm>
          <a:prstGeom prst="rect">
            <a:avLst/>
          </a:prstGeom>
          <a:noFill/>
        </p:spPr>
        <p:txBody>
          <a:bodyPr wrap="square">
            <a:spAutoFit/>
          </a:bodyPr>
          <a:lstStyle/>
          <a:p>
            <a:r>
              <a:rPr lang="en-US" sz="800"/>
              <a:t>Query2: Least in-demand products</a:t>
            </a:r>
            <a:endParaRPr lang="en-IN" sz="800"/>
          </a:p>
        </p:txBody>
      </p:sp>
      <p:pic>
        <p:nvPicPr>
          <p:cNvPr id="10" name="Picture 9" descr="Graphical user interface, text, application, email&#10;&#10;Description automatically generated">
            <a:extLst>
              <a:ext uri="{FF2B5EF4-FFF2-40B4-BE49-F238E27FC236}">
                <a16:creationId xmlns:a16="http://schemas.microsoft.com/office/drawing/2014/main" id="{A37A1EE1-EF89-3843-9085-EBAFEE42C79F}"/>
              </a:ext>
            </a:extLst>
          </p:cNvPr>
          <p:cNvPicPr>
            <a:picLocks noChangeAspect="1"/>
          </p:cNvPicPr>
          <p:nvPr/>
        </p:nvPicPr>
        <p:blipFill>
          <a:blip r:embed="rId4"/>
          <a:stretch>
            <a:fillRect/>
          </a:stretch>
        </p:blipFill>
        <p:spPr>
          <a:xfrm>
            <a:off x="2900341" y="3251608"/>
            <a:ext cx="3206549" cy="1609394"/>
          </a:xfrm>
          <a:prstGeom prst="rect">
            <a:avLst/>
          </a:prstGeom>
          <a:ln>
            <a:solidFill>
              <a:schemeClr val="tx1"/>
            </a:solidFill>
          </a:ln>
        </p:spPr>
      </p:pic>
      <p:pic>
        <p:nvPicPr>
          <p:cNvPr id="12" name="Picture 11" descr="Graphical user interface, text, application, email&#10;&#10;Description automatically generated">
            <a:extLst>
              <a:ext uri="{FF2B5EF4-FFF2-40B4-BE49-F238E27FC236}">
                <a16:creationId xmlns:a16="http://schemas.microsoft.com/office/drawing/2014/main" id="{DFF28E65-940E-8140-91F6-BEA6C4994458}"/>
              </a:ext>
            </a:extLst>
          </p:cNvPr>
          <p:cNvPicPr>
            <a:picLocks noChangeAspect="1"/>
          </p:cNvPicPr>
          <p:nvPr/>
        </p:nvPicPr>
        <p:blipFill>
          <a:blip r:embed="rId5"/>
          <a:stretch>
            <a:fillRect/>
          </a:stretch>
        </p:blipFill>
        <p:spPr>
          <a:xfrm>
            <a:off x="2906695" y="4890282"/>
            <a:ext cx="2378718" cy="1141436"/>
          </a:xfrm>
          <a:prstGeom prst="rect">
            <a:avLst/>
          </a:prstGeom>
          <a:ln>
            <a:solidFill>
              <a:schemeClr val="tx1"/>
            </a:solidFill>
          </a:ln>
        </p:spPr>
      </p:pic>
      <p:pic>
        <p:nvPicPr>
          <p:cNvPr id="23" name="Picture 22" descr="Graphical user interface, text, application, table&#10;&#10;Description automatically generated">
            <a:extLst>
              <a:ext uri="{FF2B5EF4-FFF2-40B4-BE49-F238E27FC236}">
                <a16:creationId xmlns:a16="http://schemas.microsoft.com/office/drawing/2014/main" id="{9886826B-41B6-0048-8443-BEEEE075A51D}"/>
              </a:ext>
            </a:extLst>
          </p:cNvPr>
          <p:cNvPicPr>
            <a:picLocks noChangeAspect="1"/>
          </p:cNvPicPr>
          <p:nvPr/>
        </p:nvPicPr>
        <p:blipFill>
          <a:blip r:embed="rId6"/>
          <a:stretch>
            <a:fillRect/>
          </a:stretch>
        </p:blipFill>
        <p:spPr>
          <a:xfrm>
            <a:off x="347304" y="4162123"/>
            <a:ext cx="2205208" cy="855401"/>
          </a:xfrm>
          <a:prstGeom prst="rect">
            <a:avLst/>
          </a:prstGeom>
          <a:ln>
            <a:solidFill>
              <a:schemeClr val="tx1"/>
            </a:solidFill>
          </a:ln>
        </p:spPr>
      </p:pic>
      <p:pic>
        <p:nvPicPr>
          <p:cNvPr id="24" name="Picture 2" descr="segmentation Icon 3308491">
            <a:extLst>
              <a:ext uri="{FF2B5EF4-FFF2-40B4-BE49-F238E27FC236}">
                <a16:creationId xmlns:a16="http://schemas.microsoft.com/office/drawing/2014/main" id="{F8FFFA24-6AEE-4E44-9786-FD18C7EA21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4650" y="624200"/>
            <a:ext cx="709649" cy="709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19378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4E280-D7DD-4769-A6E1-BEE0B907E020}"/>
              </a:ext>
            </a:extLst>
          </p:cNvPr>
          <p:cNvSpPr>
            <a:spLocks noGrp="1"/>
          </p:cNvSpPr>
          <p:nvPr>
            <p:ph type="title"/>
          </p:nvPr>
        </p:nvSpPr>
        <p:spPr>
          <a:xfrm flipH="1" flipV="1">
            <a:off x="0" y="75501"/>
            <a:ext cx="195298" cy="151002"/>
          </a:xfrm>
        </p:spPr>
        <p:txBody>
          <a:bodyPr>
            <a:normAutofit fontScale="90000"/>
          </a:bodyPr>
          <a:lstStyle/>
          <a:p>
            <a:r>
              <a:rPr lang="en-US"/>
              <a:t> </a:t>
            </a:r>
          </a:p>
        </p:txBody>
      </p:sp>
      <p:sp>
        <p:nvSpPr>
          <p:cNvPr id="3" name="Content Placeholder 2">
            <a:extLst>
              <a:ext uri="{FF2B5EF4-FFF2-40B4-BE49-F238E27FC236}">
                <a16:creationId xmlns:a16="http://schemas.microsoft.com/office/drawing/2014/main" id="{2D13FB7D-657D-4913-8BB2-D71D09CC3B38}"/>
              </a:ext>
            </a:extLst>
          </p:cNvPr>
          <p:cNvSpPr>
            <a:spLocks noGrp="1"/>
          </p:cNvSpPr>
          <p:nvPr>
            <p:ph idx="1"/>
          </p:nvPr>
        </p:nvSpPr>
        <p:spPr>
          <a:xfrm flipH="1">
            <a:off x="11582231" y="6045868"/>
            <a:ext cx="436814" cy="256674"/>
          </a:xfrm>
        </p:spPr>
        <p:txBody>
          <a:bodyPr>
            <a:normAutofit fontScale="70000" lnSpcReduction="20000"/>
          </a:bodyPr>
          <a:lstStyle/>
          <a:p>
            <a:pPr marL="0" indent="0">
              <a:buNone/>
            </a:pPr>
            <a:r>
              <a:rPr lang="en-US"/>
              <a:t> </a:t>
            </a:r>
          </a:p>
        </p:txBody>
      </p:sp>
      <p:sp>
        <p:nvSpPr>
          <p:cNvPr id="4" name="Title 1">
            <a:extLst>
              <a:ext uri="{FF2B5EF4-FFF2-40B4-BE49-F238E27FC236}">
                <a16:creationId xmlns:a16="http://schemas.microsoft.com/office/drawing/2014/main" id="{62F6863C-AB16-4FE8-B8DD-332C4FF599EE}"/>
              </a:ext>
            </a:extLst>
          </p:cNvPr>
          <p:cNvSpPr txBox="1">
            <a:spLocks/>
          </p:cNvSpPr>
          <p:nvPr/>
        </p:nvSpPr>
        <p:spPr>
          <a:xfrm>
            <a:off x="981512" y="702156"/>
            <a:ext cx="10629296" cy="52611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500"/>
              <a:t>6. What are the recommended best-selling combinations?</a:t>
            </a:r>
            <a:endParaRPr lang="en-US" sz="2500">
              <a:highlight>
                <a:srgbClr val="FFFF00"/>
              </a:highlight>
            </a:endParaRPr>
          </a:p>
        </p:txBody>
      </p:sp>
      <p:pic>
        <p:nvPicPr>
          <p:cNvPr id="4098" name="Picture 2" descr="segmentation Icon 3308491">
            <a:extLst>
              <a:ext uri="{FF2B5EF4-FFF2-40B4-BE49-F238E27FC236}">
                <a16:creationId xmlns:a16="http://schemas.microsoft.com/office/drawing/2014/main" id="{90610921-139D-4352-8345-9A9318EF12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650" y="624200"/>
            <a:ext cx="709649" cy="709649"/>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956F6F8F-0ACF-4675-9BB8-3F9A097B7AA6}"/>
              </a:ext>
            </a:extLst>
          </p:cNvPr>
          <p:cNvSpPr txBox="1">
            <a:spLocks/>
          </p:cNvSpPr>
          <p:nvPr/>
        </p:nvSpPr>
        <p:spPr>
          <a:xfrm flipV="1">
            <a:off x="11481120" y="5556250"/>
            <a:ext cx="101112" cy="526118"/>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a:t> </a:t>
            </a:r>
          </a:p>
        </p:txBody>
      </p:sp>
      <p:sp>
        <p:nvSpPr>
          <p:cNvPr id="26" name="Rectangle: Rounded Corners 25">
            <a:extLst>
              <a:ext uri="{FF2B5EF4-FFF2-40B4-BE49-F238E27FC236}">
                <a16:creationId xmlns:a16="http://schemas.microsoft.com/office/drawing/2014/main" id="{90047DCE-58FD-4618-B93E-FB0A00349130}"/>
              </a:ext>
            </a:extLst>
          </p:cNvPr>
          <p:cNvSpPr/>
          <p:nvPr/>
        </p:nvSpPr>
        <p:spPr>
          <a:xfrm>
            <a:off x="5842319" y="1717892"/>
            <a:ext cx="5902005" cy="4515908"/>
          </a:xfrm>
          <a:prstGeom prst="roundRect">
            <a:avLst>
              <a:gd name="adj" fmla="val 12561"/>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C8052980-16DC-40A3-A5B7-FF46C81059E5}"/>
              </a:ext>
            </a:extLst>
          </p:cNvPr>
          <p:cNvSpPr txBox="1"/>
          <p:nvPr/>
        </p:nvSpPr>
        <p:spPr>
          <a:xfrm>
            <a:off x="324650" y="2157929"/>
            <a:ext cx="3278359" cy="369332"/>
          </a:xfrm>
          <a:prstGeom prst="rect">
            <a:avLst/>
          </a:prstGeom>
          <a:noFill/>
        </p:spPr>
        <p:txBody>
          <a:bodyPr wrap="square">
            <a:spAutoFit/>
          </a:bodyPr>
          <a:lstStyle/>
          <a:p>
            <a:r>
              <a:rPr lang="en-US" b="1">
                <a:solidFill>
                  <a:srgbClr val="1C906F"/>
                </a:solidFill>
              </a:rPr>
              <a:t>SQL CODE AND SOLUTION:</a:t>
            </a:r>
            <a:endParaRPr lang="en-IN" b="1">
              <a:solidFill>
                <a:srgbClr val="1C906F"/>
              </a:solidFill>
            </a:endParaRPr>
          </a:p>
        </p:txBody>
      </p:sp>
      <p:sp>
        <p:nvSpPr>
          <p:cNvPr id="32" name="TextBox 31">
            <a:extLst>
              <a:ext uri="{FF2B5EF4-FFF2-40B4-BE49-F238E27FC236}">
                <a16:creationId xmlns:a16="http://schemas.microsoft.com/office/drawing/2014/main" id="{E5E2F7DF-87C8-445F-B260-0D05A92721A0}"/>
              </a:ext>
            </a:extLst>
          </p:cNvPr>
          <p:cNvSpPr txBox="1"/>
          <p:nvPr/>
        </p:nvSpPr>
        <p:spPr>
          <a:xfrm>
            <a:off x="6198905" y="2221497"/>
            <a:ext cx="5188832" cy="1754326"/>
          </a:xfrm>
          <a:prstGeom prst="rect">
            <a:avLst/>
          </a:prstGeom>
          <a:noFill/>
        </p:spPr>
        <p:txBody>
          <a:bodyPr wrap="square">
            <a:spAutoFit/>
          </a:bodyPr>
          <a:lstStyle/>
          <a:p>
            <a:r>
              <a:rPr lang="en-US" b="1">
                <a:solidFill>
                  <a:srgbClr val="1C906F"/>
                </a:solidFill>
              </a:rPr>
              <a:t>INSIGHTS AND RECOMMENDATION: </a:t>
            </a:r>
            <a:endParaRPr lang="en-US"/>
          </a:p>
          <a:p>
            <a:pPr marL="285750" indent="-285750">
              <a:buFont typeface="Arial" panose="020B0604020202020204" pitchFamily="34" charset="0"/>
              <a:buChar char="•"/>
            </a:pPr>
            <a:r>
              <a:rPr lang="en-IN"/>
              <a:t>According to our analysis, we recommend Lawson to high stock of provolone cheese as it is the bestselling item for 3 products.</a:t>
            </a:r>
          </a:p>
          <a:p>
            <a:pPr marL="285750" indent="-285750">
              <a:buFont typeface="Arial" panose="020B0604020202020204" pitchFamily="34" charset="0"/>
              <a:buChar char="•"/>
            </a:pPr>
            <a:r>
              <a:rPr lang="en-IN"/>
              <a:t>In case of breads, white bread and everything bagels are the most used items.</a:t>
            </a:r>
          </a:p>
        </p:txBody>
      </p:sp>
      <p:grpSp>
        <p:nvGrpSpPr>
          <p:cNvPr id="18" name="Group 17">
            <a:extLst>
              <a:ext uri="{FF2B5EF4-FFF2-40B4-BE49-F238E27FC236}">
                <a16:creationId xmlns:a16="http://schemas.microsoft.com/office/drawing/2014/main" id="{D7084B85-425E-49EF-84EB-B2FA317A7A59}"/>
              </a:ext>
            </a:extLst>
          </p:cNvPr>
          <p:cNvGrpSpPr/>
          <p:nvPr/>
        </p:nvGrpSpPr>
        <p:grpSpPr>
          <a:xfrm>
            <a:off x="5394645" y="1520615"/>
            <a:ext cx="952500" cy="990600"/>
            <a:chOff x="6172200" y="3445807"/>
            <a:chExt cx="952500" cy="990600"/>
          </a:xfrm>
        </p:grpSpPr>
        <p:sp>
          <p:nvSpPr>
            <p:cNvPr id="19" name="Oval 18">
              <a:extLst>
                <a:ext uri="{FF2B5EF4-FFF2-40B4-BE49-F238E27FC236}">
                  <a16:creationId xmlns:a16="http://schemas.microsoft.com/office/drawing/2014/main" id="{E4984956-D1CE-47DA-8E05-7C56419D27C8}"/>
                </a:ext>
              </a:extLst>
            </p:cNvPr>
            <p:cNvSpPr/>
            <p:nvPr/>
          </p:nvSpPr>
          <p:spPr>
            <a:xfrm>
              <a:off x="6172200" y="3445807"/>
              <a:ext cx="952500" cy="990600"/>
            </a:xfrm>
            <a:prstGeom prst="ellipse">
              <a:avLst/>
            </a:prstGeom>
            <a:solidFill>
              <a:schemeClr val="accent5">
                <a:lumMod val="20000"/>
                <a:lumOff val="80000"/>
              </a:schemeClr>
            </a:solidFill>
            <a:ln w="57150">
              <a:solidFill>
                <a:srgbClr val="7EC4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 name="Picture 2" descr="idea bulb Icon 4207778">
              <a:extLst>
                <a:ext uri="{FF2B5EF4-FFF2-40B4-BE49-F238E27FC236}">
                  <a16:creationId xmlns:a16="http://schemas.microsoft.com/office/drawing/2014/main" id="{E1445C82-57D0-4EB3-ACA2-FFF2011AF88A}"/>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25593" y="3455332"/>
              <a:ext cx="851482" cy="908632"/>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9BE067F2-AE36-48E8-A8C0-045B78CF24B1}"/>
              </a:ext>
            </a:extLst>
          </p:cNvPr>
          <p:cNvPicPr>
            <a:picLocks noChangeAspect="1"/>
          </p:cNvPicPr>
          <p:nvPr/>
        </p:nvPicPr>
        <p:blipFill>
          <a:blip r:embed="rId4"/>
          <a:stretch>
            <a:fillRect/>
          </a:stretch>
        </p:blipFill>
        <p:spPr>
          <a:xfrm>
            <a:off x="195298" y="2511215"/>
            <a:ext cx="4818482" cy="2177583"/>
          </a:xfrm>
          <a:prstGeom prst="rect">
            <a:avLst/>
          </a:prstGeom>
          <a:ln>
            <a:solidFill>
              <a:schemeClr val="tx1"/>
            </a:solidFill>
          </a:ln>
        </p:spPr>
      </p:pic>
      <p:pic>
        <p:nvPicPr>
          <p:cNvPr id="10" name="Picture 9">
            <a:extLst>
              <a:ext uri="{FF2B5EF4-FFF2-40B4-BE49-F238E27FC236}">
                <a16:creationId xmlns:a16="http://schemas.microsoft.com/office/drawing/2014/main" id="{B12DF556-A2A3-4F43-A98D-80FAF67801D1}"/>
              </a:ext>
            </a:extLst>
          </p:cNvPr>
          <p:cNvPicPr>
            <a:picLocks noChangeAspect="1"/>
          </p:cNvPicPr>
          <p:nvPr/>
        </p:nvPicPr>
        <p:blipFill>
          <a:blip r:embed="rId5"/>
          <a:stretch>
            <a:fillRect/>
          </a:stretch>
        </p:blipFill>
        <p:spPr>
          <a:xfrm>
            <a:off x="6468172" y="3985996"/>
            <a:ext cx="2644369" cy="2065199"/>
          </a:xfrm>
          <a:prstGeom prst="rect">
            <a:avLst/>
          </a:prstGeom>
          <a:ln>
            <a:solidFill>
              <a:schemeClr val="tx1"/>
            </a:solidFill>
          </a:ln>
        </p:spPr>
      </p:pic>
      <p:sp>
        <p:nvSpPr>
          <p:cNvPr id="21" name="TextBox 20">
            <a:extLst>
              <a:ext uri="{FF2B5EF4-FFF2-40B4-BE49-F238E27FC236}">
                <a16:creationId xmlns:a16="http://schemas.microsoft.com/office/drawing/2014/main" id="{6A4DAF9F-04F7-4D4F-A29D-5BE236BB3263}"/>
              </a:ext>
            </a:extLst>
          </p:cNvPr>
          <p:cNvSpPr txBox="1"/>
          <p:nvPr/>
        </p:nvSpPr>
        <p:spPr>
          <a:xfrm>
            <a:off x="97648" y="4728568"/>
            <a:ext cx="3112887" cy="215444"/>
          </a:xfrm>
          <a:prstGeom prst="rect">
            <a:avLst/>
          </a:prstGeom>
          <a:noFill/>
        </p:spPr>
        <p:txBody>
          <a:bodyPr wrap="square">
            <a:spAutoFit/>
          </a:bodyPr>
          <a:lstStyle/>
          <a:p>
            <a:r>
              <a:rPr lang="en-US" sz="800"/>
              <a:t>Query1: Combination of products and item in famous category</a:t>
            </a:r>
            <a:endParaRPr lang="en-IN" sz="800"/>
          </a:p>
        </p:txBody>
      </p:sp>
      <p:sp>
        <p:nvSpPr>
          <p:cNvPr id="22" name="TextBox 21">
            <a:extLst>
              <a:ext uri="{FF2B5EF4-FFF2-40B4-BE49-F238E27FC236}">
                <a16:creationId xmlns:a16="http://schemas.microsoft.com/office/drawing/2014/main" id="{B20D8EE5-D532-47A3-8B93-F371C2D90559}"/>
              </a:ext>
            </a:extLst>
          </p:cNvPr>
          <p:cNvSpPr txBox="1"/>
          <p:nvPr/>
        </p:nvSpPr>
        <p:spPr>
          <a:xfrm>
            <a:off x="489049" y="6446949"/>
            <a:ext cx="2786086" cy="215444"/>
          </a:xfrm>
          <a:prstGeom prst="rect">
            <a:avLst/>
          </a:prstGeom>
          <a:noFill/>
        </p:spPr>
        <p:txBody>
          <a:bodyPr wrap="square">
            <a:spAutoFit/>
          </a:bodyPr>
          <a:lstStyle/>
          <a:p>
            <a:r>
              <a:rPr lang="en-US" sz="800"/>
              <a:t>Query2: Filter best combination for every product</a:t>
            </a:r>
            <a:endParaRPr lang="en-IN" sz="800"/>
          </a:p>
        </p:txBody>
      </p:sp>
      <p:pic>
        <p:nvPicPr>
          <p:cNvPr id="11" name="Picture 10">
            <a:extLst>
              <a:ext uri="{FF2B5EF4-FFF2-40B4-BE49-F238E27FC236}">
                <a16:creationId xmlns:a16="http://schemas.microsoft.com/office/drawing/2014/main" id="{16ABB7AF-6C33-496E-9D1C-655A0E9CB639}"/>
              </a:ext>
            </a:extLst>
          </p:cNvPr>
          <p:cNvPicPr>
            <a:picLocks noChangeAspect="1"/>
          </p:cNvPicPr>
          <p:nvPr/>
        </p:nvPicPr>
        <p:blipFill>
          <a:blip r:embed="rId6"/>
          <a:stretch>
            <a:fillRect/>
          </a:stretch>
        </p:blipFill>
        <p:spPr>
          <a:xfrm>
            <a:off x="489049" y="4944012"/>
            <a:ext cx="5067739" cy="1463167"/>
          </a:xfrm>
          <a:prstGeom prst="rect">
            <a:avLst/>
          </a:prstGeom>
          <a:ln>
            <a:solidFill>
              <a:schemeClr val="tx1"/>
            </a:solidFill>
          </a:ln>
        </p:spPr>
      </p:pic>
    </p:spTree>
    <p:extLst>
      <p:ext uri="{BB962C8B-B14F-4D97-AF65-F5344CB8AC3E}">
        <p14:creationId xmlns:p14="http://schemas.microsoft.com/office/powerpoint/2010/main" val="219023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4E280-D7DD-4769-A6E1-BEE0B907E020}"/>
              </a:ext>
            </a:extLst>
          </p:cNvPr>
          <p:cNvSpPr>
            <a:spLocks noGrp="1"/>
          </p:cNvSpPr>
          <p:nvPr>
            <p:ph type="title"/>
          </p:nvPr>
        </p:nvSpPr>
        <p:spPr>
          <a:xfrm flipH="1" flipV="1">
            <a:off x="0" y="75501"/>
            <a:ext cx="195298" cy="151002"/>
          </a:xfrm>
        </p:spPr>
        <p:txBody>
          <a:bodyPr>
            <a:normAutofit fontScale="90000"/>
          </a:bodyPr>
          <a:lstStyle/>
          <a:p>
            <a:r>
              <a:rPr lang="en-US"/>
              <a:t> </a:t>
            </a:r>
          </a:p>
        </p:txBody>
      </p:sp>
      <p:sp>
        <p:nvSpPr>
          <p:cNvPr id="3" name="Content Placeholder 2">
            <a:extLst>
              <a:ext uri="{FF2B5EF4-FFF2-40B4-BE49-F238E27FC236}">
                <a16:creationId xmlns:a16="http://schemas.microsoft.com/office/drawing/2014/main" id="{2D13FB7D-657D-4913-8BB2-D71D09CC3B38}"/>
              </a:ext>
            </a:extLst>
          </p:cNvPr>
          <p:cNvSpPr>
            <a:spLocks noGrp="1"/>
          </p:cNvSpPr>
          <p:nvPr>
            <p:ph idx="1"/>
          </p:nvPr>
        </p:nvSpPr>
        <p:spPr>
          <a:xfrm flipH="1">
            <a:off x="11582231" y="6045868"/>
            <a:ext cx="436814" cy="256674"/>
          </a:xfrm>
        </p:spPr>
        <p:txBody>
          <a:bodyPr>
            <a:normAutofit fontScale="70000" lnSpcReduction="20000"/>
          </a:bodyPr>
          <a:lstStyle/>
          <a:p>
            <a:pPr marL="0" indent="0">
              <a:buNone/>
            </a:pPr>
            <a:r>
              <a:rPr lang="en-US"/>
              <a:t> </a:t>
            </a:r>
          </a:p>
        </p:txBody>
      </p:sp>
      <p:sp>
        <p:nvSpPr>
          <p:cNvPr id="4" name="Title 1">
            <a:extLst>
              <a:ext uri="{FF2B5EF4-FFF2-40B4-BE49-F238E27FC236}">
                <a16:creationId xmlns:a16="http://schemas.microsoft.com/office/drawing/2014/main" id="{62F6863C-AB16-4FE8-B8DD-332C4FF599EE}"/>
              </a:ext>
            </a:extLst>
          </p:cNvPr>
          <p:cNvSpPr txBox="1">
            <a:spLocks/>
          </p:cNvSpPr>
          <p:nvPr/>
        </p:nvSpPr>
        <p:spPr>
          <a:xfrm>
            <a:off x="1034299" y="1035222"/>
            <a:ext cx="11278551" cy="526118"/>
          </a:xfrm>
          <a:prstGeom prst="rect">
            <a:avLst/>
          </a:prstGeom>
        </p:spPr>
        <p:txBody>
          <a:bodyPr vert="horz" lIns="91440" tIns="45720" rIns="91440" bIns="45720" rtlCol="0" anchor="b">
            <a:no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500"/>
              <a:t>7. HOW IS THE RESOURCE PLANNING AND MANAGEMENT TO ACCOUNT FOR FOOD INSPECTION AND EXPIRY?</a:t>
            </a:r>
            <a:endParaRPr lang="en-US" sz="2500">
              <a:highlight>
                <a:srgbClr val="FFFF00"/>
              </a:highlight>
            </a:endParaRPr>
          </a:p>
        </p:txBody>
      </p:sp>
      <p:pic>
        <p:nvPicPr>
          <p:cNvPr id="4098" name="Picture 2" descr="segmentation Icon 3308491">
            <a:extLst>
              <a:ext uri="{FF2B5EF4-FFF2-40B4-BE49-F238E27FC236}">
                <a16:creationId xmlns:a16="http://schemas.microsoft.com/office/drawing/2014/main" id="{90610921-139D-4352-8345-9A9318EF12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650" y="624200"/>
            <a:ext cx="709649" cy="709649"/>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956F6F8F-0ACF-4675-9BB8-3F9A097B7AA6}"/>
              </a:ext>
            </a:extLst>
          </p:cNvPr>
          <p:cNvSpPr txBox="1">
            <a:spLocks/>
          </p:cNvSpPr>
          <p:nvPr/>
        </p:nvSpPr>
        <p:spPr>
          <a:xfrm flipV="1">
            <a:off x="11481120" y="5556250"/>
            <a:ext cx="101112" cy="526118"/>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a:t> </a:t>
            </a:r>
          </a:p>
        </p:txBody>
      </p:sp>
      <p:sp>
        <p:nvSpPr>
          <p:cNvPr id="26" name="Rectangle: Rounded Corners 25">
            <a:extLst>
              <a:ext uri="{FF2B5EF4-FFF2-40B4-BE49-F238E27FC236}">
                <a16:creationId xmlns:a16="http://schemas.microsoft.com/office/drawing/2014/main" id="{90047DCE-58FD-4618-B93E-FB0A00349130}"/>
              </a:ext>
            </a:extLst>
          </p:cNvPr>
          <p:cNvSpPr/>
          <p:nvPr/>
        </p:nvSpPr>
        <p:spPr>
          <a:xfrm>
            <a:off x="6454471" y="1717892"/>
            <a:ext cx="5289853" cy="4515908"/>
          </a:xfrm>
          <a:prstGeom prst="roundRect">
            <a:avLst>
              <a:gd name="adj" fmla="val 12561"/>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C8052980-16DC-40A3-A5B7-FF46C81059E5}"/>
              </a:ext>
            </a:extLst>
          </p:cNvPr>
          <p:cNvSpPr txBox="1"/>
          <p:nvPr/>
        </p:nvSpPr>
        <p:spPr>
          <a:xfrm>
            <a:off x="279966" y="1828218"/>
            <a:ext cx="3278359" cy="369332"/>
          </a:xfrm>
          <a:prstGeom prst="rect">
            <a:avLst/>
          </a:prstGeom>
          <a:noFill/>
        </p:spPr>
        <p:txBody>
          <a:bodyPr wrap="square">
            <a:spAutoFit/>
          </a:bodyPr>
          <a:lstStyle/>
          <a:p>
            <a:r>
              <a:rPr lang="en-US" b="1">
                <a:solidFill>
                  <a:srgbClr val="1C906F"/>
                </a:solidFill>
              </a:rPr>
              <a:t>SQL CODE AND SOLUTION:</a:t>
            </a:r>
            <a:endParaRPr lang="en-IN" b="1">
              <a:solidFill>
                <a:srgbClr val="1C906F"/>
              </a:solidFill>
            </a:endParaRPr>
          </a:p>
        </p:txBody>
      </p:sp>
      <p:sp>
        <p:nvSpPr>
          <p:cNvPr id="32" name="TextBox 31">
            <a:extLst>
              <a:ext uri="{FF2B5EF4-FFF2-40B4-BE49-F238E27FC236}">
                <a16:creationId xmlns:a16="http://schemas.microsoft.com/office/drawing/2014/main" id="{E5E2F7DF-87C8-445F-B260-0D05A92721A0}"/>
              </a:ext>
            </a:extLst>
          </p:cNvPr>
          <p:cNvSpPr txBox="1"/>
          <p:nvPr/>
        </p:nvSpPr>
        <p:spPr>
          <a:xfrm>
            <a:off x="7021273" y="1967256"/>
            <a:ext cx="4469372" cy="3970318"/>
          </a:xfrm>
          <a:prstGeom prst="rect">
            <a:avLst/>
          </a:prstGeom>
          <a:noFill/>
        </p:spPr>
        <p:txBody>
          <a:bodyPr wrap="square">
            <a:spAutoFit/>
          </a:bodyPr>
          <a:lstStyle/>
          <a:p>
            <a:r>
              <a:rPr lang="en-US" b="1">
                <a:solidFill>
                  <a:srgbClr val="1C906F"/>
                </a:solidFill>
              </a:rPr>
              <a:t>INSIGHTS AND RECOMMENDATION: </a:t>
            </a:r>
            <a:endParaRPr lang="en-US"/>
          </a:p>
          <a:p>
            <a:pPr marL="285750" indent="-285750">
              <a:buFont typeface="Arial" panose="020B0604020202020204" pitchFamily="34" charset="0"/>
              <a:buChar char="•"/>
            </a:pPr>
            <a:r>
              <a:rPr lang="en-US" i="1"/>
              <a:t>Inspection date is usually the day before the stated expiration date of an item </a:t>
            </a:r>
          </a:p>
          <a:p>
            <a:pPr marL="285750" indent="-285750">
              <a:buFont typeface="Arial" panose="020B0604020202020204" pitchFamily="34" charset="0"/>
              <a:buChar char="•"/>
            </a:pPr>
            <a:r>
              <a:rPr lang="en-US"/>
              <a:t>29</a:t>
            </a:r>
            <a:r>
              <a:rPr lang="en-US" baseline="30000"/>
              <a:t>th</a:t>
            </a:r>
            <a:r>
              <a:rPr lang="en-US"/>
              <a:t>  October and 2</a:t>
            </a:r>
            <a:r>
              <a:rPr lang="en-US" baseline="30000"/>
              <a:t>nd</a:t>
            </a:r>
            <a:r>
              <a:rPr lang="en-US"/>
              <a:t> November seem to be the busiest days when it comes to checking for item spoilage, hence may require a resource to clock longer hours than usual</a:t>
            </a:r>
          </a:p>
          <a:p>
            <a:pPr marL="285750" indent="-285750">
              <a:buFont typeface="Arial" panose="020B0604020202020204" pitchFamily="34" charset="0"/>
              <a:buChar char="•"/>
            </a:pPr>
            <a:r>
              <a:rPr lang="en-US"/>
              <a:t>We see a total of 5 items that need to be checked for quality on 29</a:t>
            </a:r>
            <a:r>
              <a:rPr lang="en-US" baseline="30000"/>
              <a:t>th</a:t>
            </a:r>
            <a:r>
              <a:rPr lang="en-US"/>
              <a:t> October which may entail new inventory purchase, hence inventory management should take this into consideration</a:t>
            </a:r>
          </a:p>
          <a:p>
            <a:endParaRPr lang="en-IN"/>
          </a:p>
        </p:txBody>
      </p:sp>
      <p:grpSp>
        <p:nvGrpSpPr>
          <p:cNvPr id="18" name="Group 17">
            <a:extLst>
              <a:ext uri="{FF2B5EF4-FFF2-40B4-BE49-F238E27FC236}">
                <a16:creationId xmlns:a16="http://schemas.microsoft.com/office/drawing/2014/main" id="{D7084B85-425E-49EF-84EB-B2FA317A7A59}"/>
              </a:ext>
            </a:extLst>
          </p:cNvPr>
          <p:cNvGrpSpPr/>
          <p:nvPr/>
        </p:nvGrpSpPr>
        <p:grpSpPr>
          <a:xfrm>
            <a:off x="6149672" y="1408658"/>
            <a:ext cx="952500" cy="990600"/>
            <a:chOff x="6172200" y="3445807"/>
            <a:chExt cx="952500" cy="990600"/>
          </a:xfrm>
        </p:grpSpPr>
        <p:sp>
          <p:nvSpPr>
            <p:cNvPr id="19" name="Oval 18">
              <a:extLst>
                <a:ext uri="{FF2B5EF4-FFF2-40B4-BE49-F238E27FC236}">
                  <a16:creationId xmlns:a16="http://schemas.microsoft.com/office/drawing/2014/main" id="{E4984956-D1CE-47DA-8E05-7C56419D27C8}"/>
                </a:ext>
              </a:extLst>
            </p:cNvPr>
            <p:cNvSpPr/>
            <p:nvPr/>
          </p:nvSpPr>
          <p:spPr>
            <a:xfrm>
              <a:off x="6172200" y="3445807"/>
              <a:ext cx="952500" cy="990600"/>
            </a:xfrm>
            <a:prstGeom prst="ellipse">
              <a:avLst/>
            </a:prstGeom>
            <a:solidFill>
              <a:schemeClr val="accent5">
                <a:lumMod val="20000"/>
                <a:lumOff val="80000"/>
              </a:schemeClr>
            </a:solidFill>
            <a:ln w="57150">
              <a:solidFill>
                <a:srgbClr val="7EC4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 name="Picture 2" descr="idea bulb Icon 4207778">
              <a:extLst>
                <a:ext uri="{FF2B5EF4-FFF2-40B4-BE49-F238E27FC236}">
                  <a16:creationId xmlns:a16="http://schemas.microsoft.com/office/drawing/2014/main" id="{E1445C82-57D0-4EB3-ACA2-FFF2011AF88A}"/>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25593" y="3455332"/>
              <a:ext cx="851482" cy="908632"/>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Graphical user interface, text, application, email&#10;&#10;Description automatically generated">
            <a:extLst>
              <a:ext uri="{FF2B5EF4-FFF2-40B4-BE49-F238E27FC236}">
                <a16:creationId xmlns:a16="http://schemas.microsoft.com/office/drawing/2014/main" id="{FF4412B9-021D-6847-820B-E3EF0B20EBBE}"/>
              </a:ext>
            </a:extLst>
          </p:cNvPr>
          <p:cNvPicPr>
            <a:picLocks noChangeAspect="1"/>
          </p:cNvPicPr>
          <p:nvPr/>
        </p:nvPicPr>
        <p:blipFill>
          <a:blip r:embed="rId4"/>
          <a:stretch>
            <a:fillRect/>
          </a:stretch>
        </p:blipFill>
        <p:spPr>
          <a:xfrm>
            <a:off x="172495" y="2234669"/>
            <a:ext cx="5923505" cy="3334753"/>
          </a:xfrm>
          <a:prstGeom prst="rect">
            <a:avLst/>
          </a:prstGeom>
          <a:ln>
            <a:solidFill>
              <a:schemeClr val="tx1"/>
            </a:solidFill>
          </a:ln>
        </p:spPr>
      </p:pic>
      <p:sp>
        <p:nvSpPr>
          <p:cNvPr id="21" name="TextBox 20">
            <a:extLst>
              <a:ext uri="{FF2B5EF4-FFF2-40B4-BE49-F238E27FC236}">
                <a16:creationId xmlns:a16="http://schemas.microsoft.com/office/drawing/2014/main" id="{47B607AE-13F5-F040-B64E-D0DBE8D4E91E}"/>
              </a:ext>
            </a:extLst>
          </p:cNvPr>
          <p:cNvSpPr txBox="1"/>
          <p:nvPr/>
        </p:nvSpPr>
        <p:spPr>
          <a:xfrm>
            <a:off x="198632" y="5569421"/>
            <a:ext cx="3045696" cy="215444"/>
          </a:xfrm>
          <a:prstGeom prst="rect">
            <a:avLst/>
          </a:prstGeom>
          <a:noFill/>
        </p:spPr>
        <p:txBody>
          <a:bodyPr wrap="square">
            <a:spAutoFit/>
          </a:bodyPr>
          <a:lstStyle/>
          <a:p>
            <a:r>
              <a:rPr lang="en-US" sz="800"/>
              <a:t>Query1: # of items and quantity by inspection date</a:t>
            </a:r>
            <a:endParaRPr lang="en-IN" sz="800"/>
          </a:p>
        </p:txBody>
      </p:sp>
      <p:pic>
        <p:nvPicPr>
          <p:cNvPr id="11" name="Picture 10" descr="Table&#10;&#10;Description automatically generated">
            <a:extLst>
              <a:ext uri="{FF2B5EF4-FFF2-40B4-BE49-F238E27FC236}">
                <a16:creationId xmlns:a16="http://schemas.microsoft.com/office/drawing/2014/main" id="{A2AD995E-A751-504B-BBCF-2E61F58C6FF8}"/>
              </a:ext>
            </a:extLst>
          </p:cNvPr>
          <p:cNvPicPr>
            <a:picLocks noChangeAspect="1"/>
          </p:cNvPicPr>
          <p:nvPr/>
        </p:nvPicPr>
        <p:blipFill>
          <a:blip r:embed="rId5"/>
          <a:stretch>
            <a:fillRect/>
          </a:stretch>
        </p:blipFill>
        <p:spPr>
          <a:xfrm>
            <a:off x="3060308" y="4838068"/>
            <a:ext cx="2677222" cy="1522670"/>
          </a:xfrm>
          <a:prstGeom prst="rect">
            <a:avLst/>
          </a:prstGeom>
          <a:ln>
            <a:solidFill>
              <a:schemeClr val="tx1"/>
            </a:solidFill>
          </a:ln>
        </p:spPr>
      </p:pic>
    </p:spTree>
    <p:extLst>
      <p:ext uri="{BB962C8B-B14F-4D97-AF65-F5344CB8AC3E}">
        <p14:creationId xmlns:p14="http://schemas.microsoft.com/office/powerpoint/2010/main" val="3364487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4E280-D7DD-4769-A6E1-BEE0B907E020}"/>
              </a:ext>
            </a:extLst>
          </p:cNvPr>
          <p:cNvSpPr>
            <a:spLocks noGrp="1"/>
          </p:cNvSpPr>
          <p:nvPr>
            <p:ph type="title"/>
          </p:nvPr>
        </p:nvSpPr>
        <p:spPr>
          <a:xfrm flipH="1" flipV="1">
            <a:off x="0" y="75501"/>
            <a:ext cx="195298" cy="151002"/>
          </a:xfrm>
        </p:spPr>
        <p:txBody>
          <a:bodyPr>
            <a:normAutofit fontScale="90000"/>
          </a:bodyPr>
          <a:lstStyle/>
          <a:p>
            <a:r>
              <a:rPr lang="en-US"/>
              <a:t> </a:t>
            </a:r>
          </a:p>
        </p:txBody>
      </p:sp>
      <p:sp>
        <p:nvSpPr>
          <p:cNvPr id="3" name="Content Placeholder 2">
            <a:extLst>
              <a:ext uri="{FF2B5EF4-FFF2-40B4-BE49-F238E27FC236}">
                <a16:creationId xmlns:a16="http://schemas.microsoft.com/office/drawing/2014/main" id="{2D13FB7D-657D-4913-8BB2-D71D09CC3B38}"/>
              </a:ext>
            </a:extLst>
          </p:cNvPr>
          <p:cNvSpPr>
            <a:spLocks noGrp="1"/>
          </p:cNvSpPr>
          <p:nvPr>
            <p:ph idx="1"/>
          </p:nvPr>
        </p:nvSpPr>
        <p:spPr>
          <a:xfrm flipH="1">
            <a:off x="11582231" y="6045868"/>
            <a:ext cx="436814" cy="256674"/>
          </a:xfrm>
        </p:spPr>
        <p:txBody>
          <a:bodyPr>
            <a:normAutofit fontScale="70000" lnSpcReduction="20000"/>
          </a:bodyPr>
          <a:lstStyle/>
          <a:p>
            <a:pPr marL="0" indent="0">
              <a:buNone/>
            </a:pPr>
            <a:r>
              <a:rPr lang="en-US"/>
              <a:t> </a:t>
            </a:r>
          </a:p>
        </p:txBody>
      </p:sp>
      <p:sp>
        <p:nvSpPr>
          <p:cNvPr id="4" name="Title 1">
            <a:extLst>
              <a:ext uri="{FF2B5EF4-FFF2-40B4-BE49-F238E27FC236}">
                <a16:creationId xmlns:a16="http://schemas.microsoft.com/office/drawing/2014/main" id="{62F6863C-AB16-4FE8-B8DD-332C4FF599EE}"/>
              </a:ext>
            </a:extLst>
          </p:cNvPr>
          <p:cNvSpPr txBox="1">
            <a:spLocks/>
          </p:cNvSpPr>
          <p:nvPr/>
        </p:nvSpPr>
        <p:spPr>
          <a:xfrm>
            <a:off x="981512" y="1026006"/>
            <a:ext cx="10629296" cy="526118"/>
          </a:xfrm>
          <a:prstGeom prst="rect">
            <a:avLst/>
          </a:prstGeom>
        </p:spPr>
        <p:txBody>
          <a:bodyPr vert="horz" lIns="91440" tIns="45720" rIns="91440" bIns="45720" rtlCol="0" anchor="b">
            <a:no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500"/>
              <a:t>8. Which item should be replenished soon based on the difference between order quantity and supply quantity? </a:t>
            </a:r>
            <a:endParaRPr lang="en-US" sz="2500">
              <a:highlight>
                <a:srgbClr val="FFFF00"/>
              </a:highlight>
            </a:endParaRPr>
          </a:p>
        </p:txBody>
      </p:sp>
      <p:pic>
        <p:nvPicPr>
          <p:cNvPr id="4098" name="Picture 2" descr="segmentation Icon 3308491">
            <a:extLst>
              <a:ext uri="{FF2B5EF4-FFF2-40B4-BE49-F238E27FC236}">
                <a16:creationId xmlns:a16="http://schemas.microsoft.com/office/drawing/2014/main" id="{90610921-139D-4352-8345-9A9318EF12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650" y="624200"/>
            <a:ext cx="709649" cy="709649"/>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956F6F8F-0ACF-4675-9BB8-3F9A097B7AA6}"/>
              </a:ext>
            </a:extLst>
          </p:cNvPr>
          <p:cNvSpPr txBox="1">
            <a:spLocks/>
          </p:cNvSpPr>
          <p:nvPr/>
        </p:nvSpPr>
        <p:spPr>
          <a:xfrm flipV="1">
            <a:off x="11481120" y="5556250"/>
            <a:ext cx="101112" cy="526118"/>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a:t> </a:t>
            </a:r>
          </a:p>
        </p:txBody>
      </p:sp>
      <p:sp>
        <p:nvSpPr>
          <p:cNvPr id="26" name="Rectangle: Rounded Corners 25">
            <a:extLst>
              <a:ext uri="{FF2B5EF4-FFF2-40B4-BE49-F238E27FC236}">
                <a16:creationId xmlns:a16="http://schemas.microsoft.com/office/drawing/2014/main" id="{90047DCE-58FD-4618-B93E-FB0A00349130}"/>
              </a:ext>
            </a:extLst>
          </p:cNvPr>
          <p:cNvSpPr/>
          <p:nvPr/>
        </p:nvSpPr>
        <p:spPr>
          <a:xfrm>
            <a:off x="5842319" y="1717892"/>
            <a:ext cx="5902005" cy="4515908"/>
          </a:xfrm>
          <a:prstGeom prst="roundRect">
            <a:avLst>
              <a:gd name="adj" fmla="val 12561"/>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C8052980-16DC-40A3-A5B7-FF46C81059E5}"/>
              </a:ext>
            </a:extLst>
          </p:cNvPr>
          <p:cNvSpPr txBox="1"/>
          <p:nvPr/>
        </p:nvSpPr>
        <p:spPr>
          <a:xfrm>
            <a:off x="306663" y="1615124"/>
            <a:ext cx="3278359" cy="369332"/>
          </a:xfrm>
          <a:prstGeom prst="rect">
            <a:avLst/>
          </a:prstGeom>
          <a:noFill/>
        </p:spPr>
        <p:txBody>
          <a:bodyPr wrap="square">
            <a:spAutoFit/>
          </a:bodyPr>
          <a:lstStyle/>
          <a:p>
            <a:r>
              <a:rPr lang="en-US" b="1">
                <a:solidFill>
                  <a:srgbClr val="1C906F"/>
                </a:solidFill>
              </a:rPr>
              <a:t>SQL CODE AND SOLUTION:</a:t>
            </a:r>
            <a:endParaRPr lang="en-IN" b="1">
              <a:solidFill>
                <a:srgbClr val="1C906F"/>
              </a:solidFill>
            </a:endParaRPr>
          </a:p>
        </p:txBody>
      </p:sp>
      <p:sp>
        <p:nvSpPr>
          <p:cNvPr id="32" name="TextBox 31">
            <a:extLst>
              <a:ext uri="{FF2B5EF4-FFF2-40B4-BE49-F238E27FC236}">
                <a16:creationId xmlns:a16="http://schemas.microsoft.com/office/drawing/2014/main" id="{E5E2F7DF-87C8-445F-B260-0D05A92721A0}"/>
              </a:ext>
            </a:extLst>
          </p:cNvPr>
          <p:cNvSpPr txBox="1"/>
          <p:nvPr/>
        </p:nvSpPr>
        <p:spPr>
          <a:xfrm>
            <a:off x="6198905" y="2221497"/>
            <a:ext cx="5188832" cy="3416320"/>
          </a:xfrm>
          <a:prstGeom prst="rect">
            <a:avLst/>
          </a:prstGeom>
          <a:noFill/>
        </p:spPr>
        <p:txBody>
          <a:bodyPr wrap="square" lIns="91440" tIns="45720" rIns="91440" bIns="45720" anchor="t">
            <a:spAutoFit/>
          </a:bodyPr>
          <a:lstStyle/>
          <a:p>
            <a:r>
              <a:rPr lang="en-US" b="1">
                <a:solidFill>
                  <a:srgbClr val="1C906F"/>
                </a:solidFill>
              </a:rPr>
              <a:t>INSIGHTS AND RECOMMENDATION: </a:t>
            </a:r>
          </a:p>
          <a:p>
            <a:endParaRPr lang="en-US" b="1">
              <a:solidFill>
                <a:srgbClr val="1C906F"/>
              </a:solidFill>
            </a:endParaRPr>
          </a:p>
          <a:p>
            <a:pPr marL="285750" indent="-285750">
              <a:buFont typeface="Arial" panose="020B0604020202020204" pitchFamily="34" charset="0"/>
              <a:buChar char="•"/>
            </a:pPr>
            <a:r>
              <a:rPr lang="en-US"/>
              <a:t>It is crucial to check for out of stock quantities in order to prevent items from being excluded from the menu, and hence maximize the revenue. </a:t>
            </a:r>
          </a:p>
          <a:p>
            <a:pPr marL="285750" indent="-285750">
              <a:buFont typeface="Arial" panose="020B0604020202020204" pitchFamily="34" charset="0"/>
              <a:buChar char="•"/>
            </a:pPr>
            <a:r>
              <a:rPr lang="en-US"/>
              <a:t>From the snippet, it is clear that cheese and bagel are running out of stock which puts the breakfast sandwiches part of the menu at risk. </a:t>
            </a:r>
          </a:p>
          <a:p>
            <a:pPr marL="285750" indent="-285750">
              <a:buFont typeface="Arial" panose="020B0604020202020204" pitchFamily="34" charset="0"/>
              <a:buChar char="•"/>
            </a:pPr>
            <a:r>
              <a:rPr lang="en-US"/>
              <a:t>Also, this could be automated as it is important to check for quantities of items that might run out of stock soon</a:t>
            </a:r>
          </a:p>
          <a:p>
            <a:pPr marL="285750" indent="-285750">
              <a:buFont typeface="Arial" panose="020B0604020202020204" pitchFamily="34" charset="0"/>
              <a:buChar char="•"/>
            </a:pPr>
            <a:endParaRPr lang="en-US"/>
          </a:p>
        </p:txBody>
      </p:sp>
      <p:grpSp>
        <p:nvGrpSpPr>
          <p:cNvPr id="18" name="Group 17">
            <a:extLst>
              <a:ext uri="{FF2B5EF4-FFF2-40B4-BE49-F238E27FC236}">
                <a16:creationId xmlns:a16="http://schemas.microsoft.com/office/drawing/2014/main" id="{D7084B85-425E-49EF-84EB-B2FA317A7A59}"/>
              </a:ext>
            </a:extLst>
          </p:cNvPr>
          <p:cNvGrpSpPr/>
          <p:nvPr/>
        </p:nvGrpSpPr>
        <p:grpSpPr>
          <a:xfrm>
            <a:off x="5394645" y="1520615"/>
            <a:ext cx="952500" cy="990600"/>
            <a:chOff x="6172200" y="3445807"/>
            <a:chExt cx="952500" cy="990600"/>
          </a:xfrm>
        </p:grpSpPr>
        <p:sp>
          <p:nvSpPr>
            <p:cNvPr id="19" name="Oval 18">
              <a:extLst>
                <a:ext uri="{FF2B5EF4-FFF2-40B4-BE49-F238E27FC236}">
                  <a16:creationId xmlns:a16="http://schemas.microsoft.com/office/drawing/2014/main" id="{E4984956-D1CE-47DA-8E05-7C56419D27C8}"/>
                </a:ext>
              </a:extLst>
            </p:cNvPr>
            <p:cNvSpPr/>
            <p:nvPr/>
          </p:nvSpPr>
          <p:spPr>
            <a:xfrm>
              <a:off x="6172200" y="3445807"/>
              <a:ext cx="952500" cy="990600"/>
            </a:xfrm>
            <a:prstGeom prst="ellipse">
              <a:avLst/>
            </a:prstGeom>
            <a:solidFill>
              <a:schemeClr val="accent5">
                <a:lumMod val="20000"/>
                <a:lumOff val="80000"/>
              </a:schemeClr>
            </a:solidFill>
            <a:ln w="57150">
              <a:solidFill>
                <a:srgbClr val="7EC4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 name="Picture 2" descr="idea bulb Icon 4207778">
              <a:extLst>
                <a:ext uri="{FF2B5EF4-FFF2-40B4-BE49-F238E27FC236}">
                  <a16:creationId xmlns:a16="http://schemas.microsoft.com/office/drawing/2014/main" id="{E1445C82-57D0-4EB3-ACA2-FFF2011AF88A}"/>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25593" y="3455332"/>
              <a:ext cx="851482" cy="908632"/>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a:extLst>
              <a:ext uri="{FF2B5EF4-FFF2-40B4-BE49-F238E27FC236}">
                <a16:creationId xmlns:a16="http://schemas.microsoft.com/office/drawing/2014/main" id="{AB641AD9-6F60-DF4A-A469-81F4299B9A6B}"/>
              </a:ext>
            </a:extLst>
          </p:cNvPr>
          <p:cNvSpPr txBox="1"/>
          <p:nvPr/>
        </p:nvSpPr>
        <p:spPr>
          <a:xfrm>
            <a:off x="195298" y="5408554"/>
            <a:ext cx="2056440" cy="338554"/>
          </a:xfrm>
          <a:prstGeom prst="rect">
            <a:avLst/>
          </a:prstGeom>
          <a:noFill/>
        </p:spPr>
        <p:txBody>
          <a:bodyPr wrap="square">
            <a:spAutoFit/>
          </a:bodyPr>
          <a:lstStyle/>
          <a:p>
            <a:r>
              <a:rPr lang="en-US" sz="800"/>
              <a:t>Query1: # of items that are running out of stock</a:t>
            </a:r>
            <a:endParaRPr lang="en-IN" sz="800"/>
          </a:p>
        </p:txBody>
      </p:sp>
      <p:pic>
        <p:nvPicPr>
          <p:cNvPr id="9" name="Picture 8" descr="Graphical user interface, text, application, email&#10;&#10;Description automatically generated">
            <a:extLst>
              <a:ext uri="{FF2B5EF4-FFF2-40B4-BE49-F238E27FC236}">
                <a16:creationId xmlns:a16="http://schemas.microsoft.com/office/drawing/2014/main" id="{4EA8B416-2F9B-9745-9ADE-8A1DA4E8E9B4}"/>
              </a:ext>
            </a:extLst>
          </p:cNvPr>
          <p:cNvPicPr>
            <a:picLocks noChangeAspect="1"/>
          </p:cNvPicPr>
          <p:nvPr/>
        </p:nvPicPr>
        <p:blipFill>
          <a:blip r:embed="rId4"/>
          <a:stretch>
            <a:fillRect/>
          </a:stretch>
        </p:blipFill>
        <p:spPr>
          <a:xfrm>
            <a:off x="262656" y="2265731"/>
            <a:ext cx="3307697" cy="3101702"/>
          </a:xfrm>
          <a:prstGeom prst="rect">
            <a:avLst/>
          </a:prstGeom>
          <a:ln>
            <a:solidFill>
              <a:schemeClr val="tx1"/>
            </a:solidFill>
          </a:ln>
        </p:spPr>
      </p:pic>
      <p:pic>
        <p:nvPicPr>
          <p:cNvPr id="10" name="Picture 9" descr="Table&#10;&#10;Description automatically generated with medium confidence">
            <a:extLst>
              <a:ext uri="{FF2B5EF4-FFF2-40B4-BE49-F238E27FC236}">
                <a16:creationId xmlns:a16="http://schemas.microsoft.com/office/drawing/2014/main" id="{26AC79FE-C0DC-794D-A65C-42C835C0DA25}"/>
              </a:ext>
            </a:extLst>
          </p:cNvPr>
          <p:cNvPicPr>
            <a:picLocks noChangeAspect="1"/>
          </p:cNvPicPr>
          <p:nvPr/>
        </p:nvPicPr>
        <p:blipFill>
          <a:blip r:embed="rId5"/>
          <a:stretch>
            <a:fillRect/>
          </a:stretch>
        </p:blipFill>
        <p:spPr>
          <a:xfrm>
            <a:off x="2251738" y="3458696"/>
            <a:ext cx="1542362" cy="2408620"/>
          </a:xfrm>
          <a:prstGeom prst="rect">
            <a:avLst/>
          </a:prstGeom>
          <a:ln>
            <a:solidFill>
              <a:schemeClr val="tx1"/>
            </a:solidFill>
          </a:ln>
        </p:spPr>
      </p:pic>
    </p:spTree>
    <p:extLst>
      <p:ext uri="{BB962C8B-B14F-4D97-AF65-F5344CB8AC3E}">
        <p14:creationId xmlns:p14="http://schemas.microsoft.com/office/powerpoint/2010/main" val="34619979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4E280-D7DD-4769-A6E1-BEE0B907E020}"/>
              </a:ext>
            </a:extLst>
          </p:cNvPr>
          <p:cNvSpPr>
            <a:spLocks noGrp="1"/>
          </p:cNvSpPr>
          <p:nvPr>
            <p:ph type="title"/>
          </p:nvPr>
        </p:nvSpPr>
        <p:spPr>
          <a:xfrm flipH="1" flipV="1">
            <a:off x="0" y="75501"/>
            <a:ext cx="195298" cy="151002"/>
          </a:xfrm>
        </p:spPr>
        <p:txBody>
          <a:bodyPr>
            <a:normAutofit fontScale="90000"/>
          </a:bodyPr>
          <a:lstStyle/>
          <a:p>
            <a:r>
              <a:rPr lang="en-US"/>
              <a:t> </a:t>
            </a:r>
          </a:p>
        </p:txBody>
      </p:sp>
      <p:sp>
        <p:nvSpPr>
          <p:cNvPr id="3" name="Content Placeholder 2">
            <a:extLst>
              <a:ext uri="{FF2B5EF4-FFF2-40B4-BE49-F238E27FC236}">
                <a16:creationId xmlns:a16="http://schemas.microsoft.com/office/drawing/2014/main" id="{2D13FB7D-657D-4913-8BB2-D71D09CC3B38}"/>
              </a:ext>
            </a:extLst>
          </p:cNvPr>
          <p:cNvSpPr>
            <a:spLocks noGrp="1"/>
          </p:cNvSpPr>
          <p:nvPr>
            <p:ph idx="1"/>
          </p:nvPr>
        </p:nvSpPr>
        <p:spPr>
          <a:xfrm flipH="1">
            <a:off x="11582231" y="6045868"/>
            <a:ext cx="436814" cy="256674"/>
          </a:xfrm>
        </p:spPr>
        <p:txBody>
          <a:bodyPr>
            <a:normAutofit fontScale="70000" lnSpcReduction="20000"/>
          </a:bodyPr>
          <a:lstStyle/>
          <a:p>
            <a:pPr marL="0" indent="0">
              <a:buNone/>
            </a:pPr>
            <a:r>
              <a:rPr lang="en-US"/>
              <a:t> </a:t>
            </a:r>
          </a:p>
        </p:txBody>
      </p:sp>
      <p:sp>
        <p:nvSpPr>
          <p:cNvPr id="4" name="Title 1">
            <a:extLst>
              <a:ext uri="{FF2B5EF4-FFF2-40B4-BE49-F238E27FC236}">
                <a16:creationId xmlns:a16="http://schemas.microsoft.com/office/drawing/2014/main" id="{62F6863C-AB16-4FE8-B8DD-332C4FF599EE}"/>
              </a:ext>
            </a:extLst>
          </p:cNvPr>
          <p:cNvSpPr txBox="1">
            <a:spLocks/>
          </p:cNvSpPr>
          <p:nvPr/>
        </p:nvSpPr>
        <p:spPr>
          <a:xfrm>
            <a:off x="981512" y="702156"/>
            <a:ext cx="10629296" cy="52611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500"/>
              <a:t>9. What is the most frequent payment mode?</a:t>
            </a:r>
            <a:endParaRPr lang="en-US" sz="2500">
              <a:highlight>
                <a:srgbClr val="FFFF00"/>
              </a:highlight>
            </a:endParaRPr>
          </a:p>
        </p:txBody>
      </p:sp>
      <p:pic>
        <p:nvPicPr>
          <p:cNvPr id="4098" name="Picture 2" descr="segmentation Icon 3308491">
            <a:extLst>
              <a:ext uri="{FF2B5EF4-FFF2-40B4-BE49-F238E27FC236}">
                <a16:creationId xmlns:a16="http://schemas.microsoft.com/office/drawing/2014/main" id="{90610921-139D-4352-8345-9A9318EF12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650" y="624200"/>
            <a:ext cx="709649" cy="709649"/>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956F6F8F-0ACF-4675-9BB8-3F9A097B7AA6}"/>
              </a:ext>
            </a:extLst>
          </p:cNvPr>
          <p:cNvSpPr txBox="1">
            <a:spLocks/>
          </p:cNvSpPr>
          <p:nvPr/>
        </p:nvSpPr>
        <p:spPr>
          <a:xfrm flipV="1">
            <a:off x="11481120" y="5556250"/>
            <a:ext cx="101112" cy="526118"/>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a:t> </a:t>
            </a:r>
          </a:p>
        </p:txBody>
      </p:sp>
      <p:sp>
        <p:nvSpPr>
          <p:cNvPr id="26" name="Rectangle: Rounded Corners 25">
            <a:extLst>
              <a:ext uri="{FF2B5EF4-FFF2-40B4-BE49-F238E27FC236}">
                <a16:creationId xmlns:a16="http://schemas.microsoft.com/office/drawing/2014/main" id="{90047DCE-58FD-4618-B93E-FB0A00349130}"/>
              </a:ext>
            </a:extLst>
          </p:cNvPr>
          <p:cNvSpPr/>
          <p:nvPr/>
        </p:nvSpPr>
        <p:spPr>
          <a:xfrm>
            <a:off x="5842319" y="1717892"/>
            <a:ext cx="5902005" cy="4515908"/>
          </a:xfrm>
          <a:prstGeom prst="roundRect">
            <a:avLst>
              <a:gd name="adj" fmla="val 12561"/>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C8052980-16DC-40A3-A5B7-FF46C81059E5}"/>
              </a:ext>
            </a:extLst>
          </p:cNvPr>
          <p:cNvSpPr txBox="1"/>
          <p:nvPr/>
        </p:nvSpPr>
        <p:spPr>
          <a:xfrm>
            <a:off x="324650" y="2157929"/>
            <a:ext cx="3278359" cy="369332"/>
          </a:xfrm>
          <a:prstGeom prst="rect">
            <a:avLst/>
          </a:prstGeom>
          <a:noFill/>
        </p:spPr>
        <p:txBody>
          <a:bodyPr wrap="square">
            <a:spAutoFit/>
          </a:bodyPr>
          <a:lstStyle/>
          <a:p>
            <a:r>
              <a:rPr lang="en-US" b="1">
                <a:solidFill>
                  <a:srgbClr val="1C906F"/>
                </a:solidFill>
              </a:rPr>
              <a:t>SQL CODE AND SOLUTION:</a:t>
            </a:r>
            <a:endParaRPr lang="en-IN" b="1">
              <a:solidFill>
                <a:srgbClr val="1C906F"/>
              </a:solidFill>
            </a:endParaRPr>
          </a:p>
        </p:txBody>
      </p:sp>
      <p:sp>
        <p:nvSpPr>
          <p:cNvPr id="32" name="TextBox 31">
            <a:extLst>
              <a:ext uri="{FF2B5EF4-FFF2-40B4-BE49-F238E27FC236}">
                <a16:creationId xmlns:a16="http://schemas.microsoft.com/office/drawing/2014/main" id="{E5E2F7DF-87C8-445F-B260-0D05A92721A0}"/>
              </a:ext>
            </a:extLst>
          </p:cNvPr>
          <p:cNvSpPr txBox="1"/>
          <p:nvPr/>
        </p:nvSpPr>
        <p:spPr>
          <a:xfrm>
            <a:off x="6198905" y="2221497"/>
            <a:ext cx="5188832" cy="3139321"/>
          </a:xfrm>
          <a:prstGeom prst="rect">
            <a:avLst/>
          </a:prstGeom>
          <a:noFill/>
        </p:spPr>
        <p:txBody>
          <a:bodyPr wrap="square" lIns="91440" tIns="45720" rIns="91440" bIns="45720" anchor="t">
            <a:spAutoFit/>
          </a:bodyPr>
          <a:lstStyle/>
          <a:p>
            <a:r>
              <a:rPr lang="en-US" b="1">
                <a:solidFill>
                  <a:srgbClr val="1C906F"/>
                </a:solidFill>
              </a:rPr>
              <a:t>INSIGHTS AND RECOMMENDATION: </a:t>
            </a:r>
            <a:endParaRPr lang="en-US"/>
          </a:p>
          <a:p>
            <a:pPr marL="285750" indent="-285750">
              <a:buFont typeface="Arial" panose="020B0604020202020204" pitchFamily="34" charset="0"/>
              <a:buChar char="•"/>
            </a:pPr>
            <a:r>
              <a:rPr lang="en-US">
                <a:ea typeface="+mn-lt"/>
                <a:cs typeface="+mn-lt"/>
              </a:rPr>
              <a:t>It is apparent that the most popular payment method is the Meal/Credit.</a:t>
            </a:r>
          </a:p>
          <a:p>
            <a:pPr marL="285750" indent="-285750">
              <a:buFont typeface="Arial" panose="020B0604020202020204" pitchFamily="34" charset="0"/>
              <a:buChar char="•"/>
            </a:pPr>
            <a:r>
              <a:rPr lang="en-US">
                <a:ea typeface="+mn-lt"/>
                <a:cs typeface="+mn-lt"/>
              </a:rPr>
              <a:t>This essentially means that a particular food item has been sold via Meal swipes as well as cards. </a:t>
            </a:r>
          </a:p>
          <a:p>
            <a:pPr marL="285750" indent="-285750">
              <a:buFont typeface="Arial" panose="020B0604020202020204" pitchFamily="34" charset="0"/>
              <a:buChar char="•"/>
            </a:pPr>
            <a:r>
              <a:rPr lang="en-US">
                <a:ea typeface="+mn-lt"/>
                <a:cs typeface="+mn-lt"/>
              </a:rPr>
              <a:t>While some items are limited to just meal swipes and others to just cards, it will draw in more of a buyer base if items are made available under both the categories.</a:t>
            </a:r>
            <a:endParaRPr lang="en-US"/>
          </a:p>
          <a:p>
            <a:endParaRPr lang="en-IN"/>
          </a:p>
        </p:txBody>
      </p:sp>
      <p:grpSp>
        <p:nvGrpSpPr>
          <p:cNvPr id="18" name="Group 17">
            <a:extLst>
              <a:ext uri="{FF2B5EF4-FFF2-40B4-BE49-F238E27FC236}">
                <a16:creationId xmlns:a16="http://schemas.microsoft.com/office/drawing/2014/main" id="{D7084B85-425E-49EF-84EB-B2FA317A7A59}"/>
              </a:ext>
            </a:extLst>
          </p:cNvPr>
          <p:cNvGrpSpPr/>
          <p:nvPr/>
        </p:nvGrpSpPr>
        <p:grpSpPr>
          <a:xfrm>
            <a:off x="5394645" y="1520615"/>
            <a:ext cx="952500" cy="990600"/>
            <a:chOff x="6172200" y="3445807"/>
            <a:chExt cx="952500" cy="990600"/>
          </a:xfrm>
        </p:grpSpPr>
        <p:sp>
          <p:nvSpPr>
            <p:cNvPr id="19" name="Oval 18">
              <a:extLst>
                <a:ext uri="{FF2B5EF4-FFF2-40B4-BE49-F238E27FC236}">
                  <a16:creationId xmlns:a16="http://schemas.microsoft.com/office/drawing/2014/main" id="{E4984956-D1CE-47DA-8E05-7C56419D27C8}"/>
                </a:ext>
              </a:extLst>
            </p:cNvPr>
            <p:cNvSpPr/>
            <p:nvPr/>
          </p:nvSpPr>
          <p:spPr>
            <a:xfrm>
              <a:off x="6172200" y="3445807"/>
              <a:ext cx="952500" cy="990600"/>
            </a:xfrm>
            <a:prstGeom prst="ellipse">
              <a:avLst/>
            </a:prstGeom>
            <a:solidFill>
              <a:schemeClr val="accent5">
                <a:lumMod val="20000"/>
                <a:lumOff val="80000"/>
              </a:schemeClr>
            </a:solidFill>
            <a:ln w="57150">
              <a:solidFill>
                <a:srgbClr val="7EC4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 name="Picture 2" descr="idea bulb Icon 4207778">
              <a:extLst>
                <a:ext uri="{FF2B5EF4-FFF2-40B4-BE49-F238E27FC236}">
                  <a16:creationId xmlns:a16="http://schemas.microsoft.com/office/drawing/2014/main" id="{E1445C82-57D0-4EB3-ACA2-FFF2011AF88A}"/>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25593" y="3455332"/>
              <a:ext cx="851482" cy="908632"/>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Picture 5" descr="Graphical user interface, application&#10;&#10;Description automatically generated">
            <a:extLst>
              <a:ext uri="{FF2B5EF4-FFF2-40B4-BE49-F238E27FC236}">
                <a16:creationId xmlns:a16="http://schemas.microsoft.com/office/drawing/2014/main" id="{D03105FB-7DEC-4EFA-9C60-DDB120E85F77}"/>
              </a:ext>
            </a:extLst>
          </p:cNvPr>
          <p:cNvPicPr>
            <a:picLocks noChangeAspect="1"/>
          </p:cNvPicPr>
          <p:nvPr/>
        </p:nvPicPr>
        <p:blipFill rotWithShape="1">
          <a:blip r:embed="rId4"/>
          <a:srcRect l="3366" r="7110"/>
          <a:stretch/>
        </p:blipFill>
        <p:spPr>
          <a:xfrm>
            <a:off x="259556" y="2677892"/>
            <a:ext cx="5482426" cy="1652848"/>
          </a:xfrm>
          <a:prstGeom prst="rect">
            <a:avLst/>
          </a:prstGeom>
          <a:ln>
            <a:solidFill>
              <a:schemeClr val="tx1"/>
            </a:solidFill>
          </a:ln>
        </p:spPr>
      </p:pic>
      <p:sp>
        <p:nvSpPr>
          <p:cNvPr id="15" name="TextBox 14">
            <a:extLst>
              <a:ext uri="{FF2B5EF4-FFF2-40B4-BE49-F238E27FC236}">
                <a16:creationId xmlns:a16="http://schemas.microsoft.com/office/drawing/2014/main" id="{313DE396-37A4-4A2A-B482-311CD0B4BB76}"/>
              </a:ext>
            </a:extLst>
          </p:cNvPr>
          <p:cNvSpPr txBox="1"/>
          <p:nvPr/>
        </p:nvSpPr>
        <p:spPr>
          <a:xfrm>
            <a:off x="243026" y="4344010"/>
            <a:ext cx="2786086" cy="215444"/>
          </a:xfrm>
          <a:prstGeom prst="rect">
            <a:avLst/>
          </a:prstGeom>
          <a:noFill/>
        </p:spPr>
        <p:txBody>
          <a:bodyPr wrap="square">
            <a:spAutoFit/>
          </a:bodyPr>
          <a:lstStyle/>
          <a:p>
            <a:r>
              <a:rPr lang="en-US" sz="800"/>
              <a:t>Query1: Most frequent payment mode</a:t>
            </a:r>
            <a:endParaRPr lang="en-IN" sz="800"/>
          </a:p>
        </p:txBody>
      </p:sp>
    </p:spTree>
    <p:extLst>
      <p:ext uri="{BB962C8B-B14F-4D97-AF65-F5344CB8AC3E}">
        <p14:creationId xmlns:p14="http://schemas.microsoft.com/office/powerpoint/2010/main" val="5019537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Graphical user interface, text, application&#10;&#10;Description automatically generated">
            <a:extLst>
              <a:ext uri="{FF2B5EF4-FFF2-40B4-BE49-F238E27FC236}">
                <a16:creationId xmlns:a16="http://schemas.microsoft.com/office/drawing/2014/main" id="{5A7AB10E-4710-4A60-91A3-339557C8C144}"/>
              </a:ext>
            </a:extLst>
          </p:cNvPr>
          <p:cNvPicPr>
            <a:picLocks noChangeAspect="1"/>
          </p:cNvPicPr>
          <p:nvPr/>
        </p:nvPicPr>
        <p:blipFill>
          <a:blip r:embed="rId2"/>
          <a:stretch>
            <a:fillRect/>
          </a:stretch>
        </p:blipFill>
        <p:spPr>
          <a:xfrm>
            <a:off x="57150" y="2186437"/>
            <a:ext cx="6682594" cy="3738589"/>
          </a:xfrm>
          <a:prstGeom prst="rect">
            <a:avLst/>
          </a:prstGeom>
          <a:ln>
            <a:solidFill>
              <a:schemeClr val="tx1"/>
            </a:solidFill>
          </a:ln>
        </p:spPr>
      </p:pic>
      <p:sp>
        <p:nvSpPr>
          <p:cNvPr id="2" name="Title 1">
            <a:extLst>
              <a:ext uri="{FF2B5EF4-FFF2-40B4-BE49-F238E27FC236}">
                <a16:creationId xmlns:a16="http://schemas.microsoft.com/office/drawing/2014/main" id="{E914E280-D7DD-4769-A6E1-BEE0B907E020}"/>
              </a:ext>
            </a:extLst>
          </p:cNvPr>
          <p:cNvSpPr>
            <a:spLocks noGrp="1"/>
          </p:cNvSpPr>
          <p:nvPr>
            <p:ph type="title"/>
          </p:nvPr>
        </p:nvSpPr>
        <p:spPr>
          <a:xfrm flipH="1" flipV="1">
            <a:off x="0" y="75501"/>
            <a:ext cx="195298" cy="151002"/>
          </a:xfrm>
        </p:spPr>
        <p:txBody>
          <a:bodyPr>
            <a:normAutofit fontScale="90000"/>
          </a:bodyPr>
          <a:lstStyle/>
          <a:p>
            <a:r>
              <a:rPr lang="en-US"/>
              <a:t> </a:t>
            </a:r>
          </a:p>
        </p:txBody>
      </p:sp>
      <p:sp>
        <p:nvSpPr>
          <p:cNvPr id="3" name="Content Placeholder 2">
            <a:extLst>
              <a:ext uri="{FF2B5EF4-FFF2-40B4-BE49-F238E27FC236}">
                <a16:creationId xmlns:a16="http://schemas.microsoft.com/office/drawing/2014/main" id="{2D13FB7D-657D-4913-8BB2-D71D09CC3B38}"/>
              </a:ext>
            </a:extLst>
          </p:cNvPr>
          <p:cNvSpPr>
            <a:spLocks noGrp="1"/>
          </p:cNvSpPr>
          <p:nvPr>
            <p:ph idx="1"/>
          </p:nvPr>
        </p:nvSpPr>
        <p:spPr>
          <a:xfrm flipH="1">
            <a:off x="11582231" y="6045868"/>
            <a:ext cx="436814" cy="256674"/>
          </a:xfrm>
        </p:spPr>
        <p:txBody>
          <a:bodyPr>
            <a:normAutofit fontScale="70000" lnSpcReduction="20000"/>
          </a:bodyPr>
          <a:lstStyle/>
          <a:p>
            <a:pPr marL="0" indent="0">
              <a:buNone/>
            </a:pPr>
            <a:r>
              <a:rPr lang="en-US"/>
              <a:t> </a:t>
            </a:r>
          </a:p>
        </p:txBody>
      </p:sp>
      <p:sp>
        <p:nvSpPr>
          <p:cNvPr id="4" name="Title 1">
            <a:extLst>
              <a:ext uri="{FF2B5EF4-FFF2-40B4-BE49-F238E27FC236}">
                <a16:creationId xmlns:a16="http://schemas.microsoft.com/office/drawing/2014/main" id="{62F6863C-AB16-4FE8-B8DD-332C4FF599EE}"/>
              </a:ext>
            </a:extLst>
          </p:cNvPr>
          <p:cNvSpPr txBox="1">
            <a:spLocks/>
          </p:cNvSpPr>
          <p:nvPr/>
        </p:nvSpPr>
        <p:spPr>
          <a:xfrm>
            <a:off x="984872" y="932974"/>
            <a:ext cx="10629296" cy="526118"/>
          </a:xfrm>
          <a:prstGeom prst="rect">
            <a:avLst/>
          </a:prstGeom>
        </p:spPr>
        <p:txBody>
          <a:bodyPr vert="horz" lIns="91440" tIns="45720" rIns="91440" bIns="45720" rtlCol="0" anchor="b">
            <a:no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500"/>
              <a:t>10. Which vendor makes most of the deliveries? What are the food items they provide?</a:t>
            </a:r>
            <a:endParaRPr lang="en-US" sz="2500">
              <a:highlight>
                <a:srgbClr val="FFFF00"/>
              </a:highlight>
            </a:endParaRPr>
          </a:p>
        </p:txBody>
      </p:sp>
      <p:pic>
        <p:nvPicPr>
          <p:cNvPr id="4098" name="Picture 2" descr="segmentation Icon 3308491">
            <a:extLst>
              <a:ext uri="{FF2B5EF4-FFF2-40B4-BE49-F238E27FC236}">
                <a16:creationId xmlns:a16="http://schemas.microsoft.com/office/drawing/2014/main" id="{90610921-139D-4352-8345-9A9318EF12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650" y="624200"/>
            <a:ext cx="709649" cy="709649"/>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956F6F8F-0ACF-4675-9BB8-3F9A097B7AA6}"/>
              </a:ext>
            </a:extLst>
          </p:cNvPr>
          <p:cNvSpPr txBox="1">
            <a:spLocks/>
          </p:cNvSpPr>
          <p:nvPr/>
        </p:nvSpPr>
        <p:spPr>
          <a:xfrm flipV="1">
            <a:off x="11481120" y="5556250"/>
            <a:ext cx="101112" cy="526118"/>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a:t> </a:t>
            </a:r>
          </a:p>
        </p:txBody>
      </p:sp>
      <p:sp>
        <p:nvSpPr>
          <p:cNvPr id="26" name="Rectangle: Rounded Corners 25">
            <a:extLst>
              <a:ext uri="{FF2B5EF4-FFF2-40B4-BE49-F238E27FC236}">
                <a16:creationId xmlns:a16="http://schemas.microsoft.com/office/drawing/2014/main" id="{90047DCE-58FD-4618-B93E-FB0A00349130}"/>
              </a:ext>
            </a:extLst>
          </p:cNvPr>
          <p:cNvSpPr/>
          <p:nvPr/>
        </p:nvSpPr>
        <p:spPr>
          <a:xfrm>
            <a:off x="6906243" y="1717892"/>
            <a:ext cx="4838081" cy="4515908"/>
          </a:xfrm>
          <a:prstGeom prst="roundRect">
            <a:avLst>
              <a:gd name="adj" fmla="val 12561"/>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C8052980-16DC-40A3-A5B7-FF46C81059E5}"/>
              </a:ext>
            </a:extLst>
          </p:cNvPr>
          <p:cNvSpPr txBox="1"/>
          <p:nvPr/>
        </p:nvSpPr>
        <p:spPr>
          <a:xfrm>
            <a:off x="324650" y="1582835"/>
            <a:ext cx="3278359" cy="369332"/>
          </a:xfrm>
          <a:prstGeom prst="rect">
            <a:avLst/>
          </a:prstGeom>
          <a:noFill/>
        </p:spPr>
        <p:txBody>
          <a:bodyPr wrap="square">
            <a:spAutoFit/>
          </a:bodyPr>
          <a:lstStyle/>
          <a:p>
            <a:r>
              <a:rPr lang="en-US" b="1">
                <a:solidFill>
                  <a:srgbClr val="1C906F"/>
                </a:solidFill>
              </a:rPr>
              <a:t>SQL CODE AND SOLUTION:</a:t>
            </a:r>
            <a:endParaRPr lang="en-IN" b="1">
              <a:solidFill>
                <a:srgbClr val="1C906F"/>
              </a:solidFill>
            </a:endParaRPr>
          </a:p>
        </p:txBody>
      </p:sp>
      <p:sp>
        <p:nvSpPr>
          <p:cNvPr id="32" name="TextBox 31">
            <a:extLst>
              <a:ext uri="{FF2B5EF4-FFF2-40B4-BE49-F238E27FC236}">
                <a16:creationId xmlns:a16="http://schemas.microsoft.com/office/drawing/2014/main" id="{E5E2F7DF-87C8-445F-B260-0D05A92721A0}"/>
              </a:ext>
            </a:extLst>
          </p:cNvPr>
          <p:cNvSpPr txBox="1"/>
          <p:nvPr/>
        </p:nvSpPr>
        <p:spPr>
          <a:xfrm>
            <a:off x="7262829" y="2092101"/>
            <a:ext cx="4268682" cy="3416320"/>
          </a:xfrm>
          <a:prstGeom prst="rect">
            <a:avLst/>
          </a:prstGeom>
          <a:noFill/>
        </p:spPr>
        <p:txBody>
          <a:bodyPr wrap="square" lIns="91440" tIns="45720" rIns="91440" bIns="45720" anchor="t">
            <a:spAutoFit/>
          </a:bodyPr>
          <a:lstStyle/>
          <a:p>
            <a:r>
              <a:rPr lang="en-US" b="1">
                <a:solidFill>
                  <a:srgbClr val="1C906F"/>
                </a:solidFill>
              </a:rPr>
              <a:t>INSIGHTS AND RECOMMENDATION: </a:t>
            </a:r>
            <a:br>
              <a:rPr lang="en-US" b="1">
                <a:solidFill>
                  <a:srgbClr val="1C906F"/>
                </a:solidFill>
              </a:rPr>
            </a:br>
            <a:endParaRPr lang="en-US"/>
          </a:p>
          <a:p>
            <a:pPr marL="285750" indent="-285750" algn="just">
              <a:buFont typeface="Arial" panose="020B0604020202020204" pitchFamily="34" charset="0"/>
              <a:buChar char="•"/>
            </a:pPr>
            <a:r>
              <a:rPr lang="en-IN">
                <a:ea typeface="+mn-lt"/>
                <a:cs typeface="+mn-lt"/>
              </a:rPr>
              <a:t>As a result, we get a list of the categories where a particular vendor supplies the maximum quantity. </a:t>
            </a:r>
            <a:endParaRPr lang="en-US">
              <a:ea typeface="+mn-lt"/>
              <a:cs typeface="+mn-lt"/>
            </a:endParaRPr>
          </a:p>
          <a:p>
            <a:pPr marL="285750" indent="-285750" algn="just">
              <a:buFont typeface="Arial" panose="020B0604020202020204" pitchFamily="34" charset="0"/>
              <a:buChar char="•"/>
            </a:pPr>
            <a:r>
              <a:rPr lang="en-IN">
                <a:ea typeface="+mn-lt"/>
                <a:cs typeface="+mn-lt"/>
              </a:rPr>
              <a:t>This will help us choose the best vendor to make a purchase from the next time a product under a particular category has to be purchased since it’s clearly ordered in a large quantity in comparison.</a:t>
            </a:r>
            <a:endParaRPr lang="en-US">
              <a:ea typeface="+mn-lt"/>
              <a:cs typeface="+mn-lt"/>
            </a:endParaRPr>
          </a:p>
          <a:p>
            <a:endParaRPr lang="en-IN"/>
          </a:p>
        </p:txBody>
      </p:sp>
      <p:grpSp>
        <p:nvGrpSpPr>
          <p:cNvPr id="18" name="Group 17">
            <a:extLst>
              <a:ext uri="{FF2B5EF4-FFF2-40B4-BE49-F238E27FC236}">
                <a16:creationId xmlns:a16="http://schemas.microsoft.com/office/drawing/2014/main" id="{D7084B85-425E-49EF-84EB-B2FA317A7A59}"/>
              </a:ext>
            </a:extLst>
          </p:cNvPr>
          <p:cNvGrpSpPr/>
          <p:nvPr/>
        </p:nvGrpSpPr>
        <p:grpSpPr>
          <a:xfrm>
            <a:off x="6429815" y="1448728"/>
            <a:ext cx="952500" cy="990600"/>
            <a:chOff x="6172200" y="3445807"/>
            <a:chExt cx="952500" cy="990600"/>
          </a:xfrm>
        </p:grpSpPr>
        <p:sp>
          <p:nvSpPr>
            <p:cNvPr id="19" name="Oval 18">
              <a:extLst>
                <a:ext uri="{FF2B5EF4-FFF2-40B4-BE49-F238E27FC236}">
                  <a16:creationId xmlns:a16="http://schemas.microsoft.com/office/drawing/2014/main" id="{E4984956-D1CE-47DA-8E05-7C56419D27C8}"/>
                </a:ext>
              </a:extLst>
            </p:cNvPr>
            <p:cNvSpPr/>
            <p:nvPr/>
          </p:nvSpPr>
          <p:spPr>
            <a:xfrm>
              <a:off x="6172200" y="3445807"/>
              <a:ext cx="952500" cy="990600"/>
            </a:xfrm>
            <a:prstGeom prst="ellipse">
              <a:avLst/>
            </a:prstGeom>
            <a:solidFill>
              <a:schemeClr val="accent5">
                <a:lumMod val="20000"/>
                <a:lumOff val="80000"/>
              </a:schemeClr>
            </a:solidFill>
            <a:ln w="57150">
              <a:solidFill>
                <a:srgbClr val="7EC4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 name="Picture 2" descr="idea bulb Icon 4207778">
              <a:extLst>
                <a:ext uri="{FF2B5EF4-FFF2-40B4-BE49-F238E27FC236}">
                  <a16:creationId xmlns:a16="http://schemas.microsoft.com/office/drawing/2014/main" id="{E1445C82-57D0-4EB3-ACA2-FFF2011AF88A}"/>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25593" y="3455332"/>
              <a:ext cx="851482" cy="908632"/>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6400E584-A8D5-480C-B8DA-1DD887B274C7}"/>
              </a:ext>
            </a:extLst>
          </p:cNvPr>
          <p:cNvSpPr txBox="1"/>
          <p:nvPr/>
        </p:nvSpPr>
        <p:spPr>
          <a:xfrm>
            <a:off x="57150" y="6051574"/>
            <a:ext cx="2786086" cy="215444"/>
          </a:xfrm>
          <a:prstGeom prst="rect">
            <a:avLst/>
          </a:prstGeom>
          <a:noFill/>
        </p:spPr>
        <p:txBody>
          <a:bodyPr wrap="square">
            <a:spAutoFit/>
          </a:bodyPr>
          <a:lstStyle/>
          <a:p>
            <a:r>
              <a:rPr lang="en-US" sz="800"/>
              <a:t>Query1: Highest quantity supplying vendor for every category</a:t>
            </a:r>
            <a:endParaRPr lang="en-IN" sz="800"/>
          </a:p>
        </p:txBody>
      </p:sp>
    </p:spTree>
    <p:extLst>
      <p:ext uri="{BB962C8B-B14F-4D97-AF65-F5344CB8AC3E}">
        <p14:creationId xmlns:p14="http://schemas.microsoft.com/office/powerpoint/2010/main" val="1839799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C58A4-DB89-47AB-BDDD-42F46ECF1B56}"/>
              </a:ext>
            </a:extLst>
          </p:cNvPr>
          <p:cNvSpPr>
            <a:spLocks noGrp="1"/>
          </p:cNvSpPr>
          <p:nvPr>
            <p:ph type="title"/>
          </p:nvPr>
        </p:nvSpPr>
        <p:spPr>
          <a:xfrm flipH="1">
            <a:off x="11610808" y="702156"/>
            <a:ext cx="158946" cy="296134"/>
          </a:xfrm>
        </p:spPr>
        <p:txBody>
          <a:bodyPr>
            <a:normAutofit fontScale="90000"/>
          </a:bodyPr>
          <a:lstStyle/>
          <a:p>
            <a:r>
              <a:rPr lang="en-US"/>
              <a:t> </a:t>
            </a:r>
          </a:p>
        </p:txBody>
      </p:sp>
      <p:graphicFrame>
        <p:nvGraphicFramePr>
          <p:cNvPr id="1028" name="Content Placeholder 2">
            <a:extLst>
              <a:ext uri="{FF2B5EF4-FFF2-40B4-BE49-F238E27FC236}">
                <a16:creationId xmlns:a16="http://schemas.microsoft.com/office/drawing/2014/main" id="{C20864B0-5371-42DB-882C-2CF8128C19DF}"/>
              </a:ext>
            </a:extLst>
          </p:cNvPr>
          <p:cNvGraphicFramePr>
            <a:graphicFrameLocks noGrp="1"/>
          </p:cNvGraphicFramePr>
          <p:nvPr>
            <p:ph idx="1"/>
            <p:extLst>
              <p:ext uri="{D42A27DB-BD31-4B8C-83A1-F6EECF244321}">
                <p14:modId xmlns:p14="http://schemas.microsoft.com/office/powerpoint/2010/main" val="4178674193"/>
              </p:ext>
            </p:extLst>
          </p:nvPr>
        </p:nvGraphicFramePr>
        <p:xfrm>
          <a:off x="463746" y="1395926"/>
          <a:ext cx="8520863" cy="36344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A9EEB206-4C49-4C7F-ABD7-9E6C7AA05F0D}"/>
              </a:ext>
            </a:extLst>
          </p:cNvPr>
          <p:cNvSpPr txBox="1">
            <a:spLocks/>
          </p:cNvSpPr>
          <p:nvPr/>
        </p:nvSpPr>
        <p:spPr>
          <a:xfrm>
            <a:off x="771786" y="702156"/>
            <a:ext cx="10839021" cy="505859"/>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RECOMMENDATIONS</a:t>
            </a:r>
          </a:p>
        </p:txBody>
      </p:sp>
      <p:pic>
        <p:nvPicPr>
          <p:cNvPr id="3" name="Picture 2" descr="Recommendation Icons - Download Free Vector Icons | Noun Project">
            <a:extLst>
              <a:ext uri="{FF2B5EF4-FFF2-40B4-BE49-F238E27FC236}">
                <a16:creationId xmlns:a16="http://schemas.microsoft.com/office/drawing/2014/main" id="{CAA78CF5-11C0-4E0F-A0B7-CD537465B6A0}"/>
              </a:ext>
            </a:extLst>
          </p:cNvPr>
          <p:cNvPicPr>
            <a:picLocks noChangeAspect="1" noChangeArrowheads="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679976" y="3350120"/>
            <a:ext cx="3010305" cy="3010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22260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C58A4-DB89-47AB-BDDD-42F46ECF1B56}"/>
              </a:ext>
            </a:extLst>
          </p:cNvPr>
          <p:cNvSpPr>
            <a:spLocks noGrp="1"/>
          </p:cNvSpPr>
          <p:nvPr>
            <p:ph type="title"/>
          </p:nvPr>
        </p:nvSpPr>
        <p:spPr>
          <a:xfrm flipH="1">
            <a:off x="11610808" y="702156"/>
            <a:ext cx="158946" cy="296134"/>
          </a:xfrm>
        </p:spPr>
        <p:txBody>
          <a:bodyPr>
            <a:normAutofit fontScale="90000"/>
          </a:bodyPr>
          <a:lstStyle/>
          <a:p>
            <a:r>
              <a:rPr lang="en-US"/>
              <a:t> </a:t>
            </a:r>
          </a:p>
        </p:txBody>
      </p:sp>
      <p:graphicFrame>
        <p:nvGraphicFramePr>
          <p:cNvPr id="1028" name="Content Placeholder 2">
            <a:extLst>
              <a:ext uri="{FF2B5EF4-FFF2-40B4-BE49-F238E27FC236}">
                <a16:creationId xmlns:a16="http://schemas.microsoft.com/office/drawing/2014/main" id="{C20864B0-5371-42DB-882C-2CF8128C19DF}"/>
              </a:ext>
            </a:extLst>
          </p:cNvPr>
          <p:cNvGraphicFramePr>
            <a:graphicFrameLocks noGrp="1"/>
          </p:cNvGraphicFramePr>
          <p:nvPr>
            <p:ph idx="1"/>
            <p:extLst>
              <p:ext uri="{D42A27DB-BD31-4B8C-83A1-F6EECF244321}">
                <p14:modId xmlns:p14="http://schemas.microsoft.com/office/powerpoint/2010/main" val="491446347"/>
              </p:ext>
            </p:extLst>
          </p:nvPr>
        </p:nvGraphicFramePr>
        <p:xfrm>
          <a:off x="463746" y="1395926"/>
          <a:ext cx="8520863" cy="36344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A9EEB206-4C49-4C7F-ABD7-9E6C7AA05F0D}"/>
              </a:ext>
            </a:extLst>
          </p:cNvPr>
          <p:cNvSpPr txBox="1">
            <a:spLocks/>
          </p:cNvSpPr>
          <p:nvPr/>
        </p:nvSpPr>
        <p:spPr>
          <a:xfrm>
            <a:off x="771786" y="702156"/>
            <a:ext cx="10839021" cy="505859"/>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improvements</a:t>
            </a:r>
          </a:p>
        </p:txBody>
      </p:sp>
      <p:pic>
        <p:nvPicPr>
          <p:cNvPr id="1026" name="Picture 2" descr="improvement Icon 1647753">
            <a:extLst>
              <a:ext uri="{FF2B5EF4-FFF2-40B4-BE49-F238E27FC236}">
                <a16:creationId xmlns:a16="http://schemas.microsoft.com/office/drawing/2014/main" id="{3258881B-B036-42AD-8834-3BC5D4248B32}"/>
              </a:ext>
            </a:extLst>
          </p:cNvPr>
          <p:cNvPicPr>
            <a:picLocks noChangeAspect="1" noChangeArrowheads="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69637" y="3829193"/>
            <a:ext cx="2600117" cy="2600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6230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2" y="702156"/>
            <a:ext cx="11029616" cy="690416"/>
          </a:xfrm>
        </p:spPr>
        <p:txBody>
          <a:bodyPr/>
          <a:lstStyle/>
          <a:p>
            <a:r>
              <a:rPr lang="en-US"/>
              <a:t>MEEt our team!</a:t>
            </a:r>
          </a:p>
        </p:txBody>
      </p:sp>
      <p:sp>
        <p:nvSpPr>
          <p:cNvPr id="5" name="Content Placeholder 4">
            <a:extLst>
              <a:ext uri="{FF2B5EF4-FFF2-40B4-BE49-F238E27FC236}">
                <a16:creationId xmlns:a16="http://schemas.microsoft.com/office/drawing/2014/main" id="{D9F25B58-00FB-41D0-AF69-BEC2687A4F8F}"/>
              </a:ext>
            </a:extLst>
          </p:cNvPr>
          <p:cNvSpPr>
            <a:spLocks noGrp="1"/>
          </p:cNvSpPr>
          <p:nvPr>
            <p:ph idx="1"/>
          </p:nvPr>
        </p:nvSpPr>
        <p:spPr>
          <a:xfrm flipV="1">
            <a:off x="10393063" y="6010860"/>
            <a:ext cx="134668" cy="551285"/>
          </a:xfrm>
        </p:spPr>
        <p:txBody>
          <a:bodyPr/>
          <a:lstStyle/>
          <a:p>
            <a:pPr marL="0" indent="0">
              <a:buNone/>
            </a:pPr>
            <a:r>
              <a:rPr lang="en-US"/>
              <a:t> </a:t>
            </a:r>
          </a:p>
        </p:txBody>
      </p:sp>
      <p:sp>
        <p:nvSpPr>
          <p:cNvPr id="4" name="Rectangle: Rounded Corners 3">
            <a:extLst>
              <a:ext uri="{FF2B5EF4-FFF2-40B4-BE49-F238E27FC236}">
                <a16:creationId xmlns:a16="http://schemas.microsoft.com/office/drawing/2014/main" id="{7AAF261D-2F38-4D9A-A4FE-0E042097CB9A}"/>
              </a:ext>
            </a:extLst>
          </p:cNvPr>
          <p:cNvSpPr/>
          <p:nvPr/>
        </p:nvSpPr>
        <p:spPr>
          <a:xfrm>
            <a:off x="897622" y="1616075"/>
            <a:ext cx="2516697" cy="2200915"/>
          </a:xfrm>
          <a:prstGeom prst="roundRect">
            <a:avLst/>
          </a:prstGeom>
          <a:solidFill>
            <a:schemeClr val="accent6">
              <a:lumMod val="20000"/>
              <a:lumOff val="80000"/>
            </a:schemeClr>
          </a:solidFill>
          <a:ln>
            <a:solidFill>
              <a:schemeClr val="accent5"/>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B1C4F511-D984-4FE9-BE0F-64270354932F}"/>
              </a:ext>
            </a:extLst>
          </p:cNvPr>
          <p:cNvSpPr/>
          <p:nvPr/>
        </p:nvSpPr>
        <p:spPr>
          <a:xfrm>
            <a:off x="4722524" y="1616075"/>
            <a:ext cx="2516697" cy="2200915"/>
          </a:xfrm>
          <a:prstGeom prst="roundRect">
            <a:avLst/>
          </a:prstGeom>
          <a:solidFill>
            <a:schemeClr val="accent6">
              <a:lumMod val="20000"/>
              <a:lumOff val="80000"/>
            </a:schemeClr>
          </a:solidFill>
          <a:ln>
            <a:solidFill>
              <a:schemeClr val="accent5"/>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132B9629-F86B-4045-815B-9FC0569CE3D9}"/>
              </a:ext>
            </a:extLst>
          </p:cNvPr>
          <p:cNvSpPr/>
          <p:nvPr/>
        </p:nvSpPr>
        <p:spPr>
          <a:xfrm>
            <a:off x="8547427" y="1616074"/>
            <a:ext cx="2516697" cy="2200915"/>
          </a:xfrm>
          <a:prstGeom prst="roundRect">
            <a:avLst/>
          </a:prstGeom>
          <a:solidFill>
            <a:schemeClr val="accent6">
              <a:lumMod val="20000"/>
              <a:lumOff val="80000"/>
            </a:schemeClr>
          </a:solidFill>
          <a:ln>
            <a:solidFill>
              <a:schemeClr val="accent5"/>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44A48EC3-434A-4000-A556-AD12C56B0BF3}"/>
              </a:ext>
            </a:extLst>
          </p:cNvPr>
          <p:cNvSpPr/>
          <p:nvPr/>
        </p:nvSpPr>
        <p:spPr>
          <a:xfrm>
            <a:off x="885742" y="4097542"/>
            <a:ext cx="2516697" cy="2200915"/>
          </a:xfrm>
          <a:prstGeom prst="roundRect">
            <a:avLst/>
          </a:prstGeom>
          <a:solidFill>
            <a:schemeClr val="accent6">
              <a:lumMod val="20000"/>
              <a:lumOff val="80000"/>
            </a:schemeClr>
          </a:solidFill>
          <a:ln>
            <a:solidFill>
              <a:schemeClr val="accent5"/>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DB1A2443-82E8-46C2-BC10-E1E54312DD59}"/>
              </a:ext>
            </a:extLst>
          </p:cNvPr>
          <p:cNvSpPr/>
          <p:nvPr/>
        </p:nvSpPr>
        <p:spPr>
          <a:xfrm>
            <a:off x="4710644" y="4097542"/>
            <a:ext cx="2516697" cy="2200915"/>
          </a:xfrm>
          <a:prstGeom prst="roundRect">
            <a:avLst/>
          </a:prstGeom>
          <a:solidFill>
            <a:schemeClr val="accent6">
              <a:lumMod val="20000"/>
              <a:lumOff val="80000"/>
            </a:schemeClr>
          </a:solidFill>
          <a:ln>
            <a:solidFill>
              <a:schemeClr val="accent5"/>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353F8DB0-CD10-493B-B94E-0327B9EA967B}"/>
              </a:ext>
            </a:extLst>
          </p:cNvPr>
          <p:cNvSpPr txBox="1"/>
          <p:nvPr/>
        </p:nvSpPr>
        <p:spPr>
          <a:xfrm>
            <a:off x="3047260" y="3246553"/>
            <a:ext cx="6094520" cy="369332"/>
          </a:xfrm>
          <a:prstGeom prst="rect">
            <a:avLst/>
          </a:prstGeom>
          <a:noFill/>
        </p:spPr>
        <p:txBody>
          <a:bodyPr wrap="square">
            <a:spAutoFit/>
          </a:bodyPr>
          <a:lstStyle/>
          <a:p>
            <a:endParaRPr lang="en-IN"/>
          </a:p>
        </p:txBody>
      </p:sp>
      <p:sp>
        <p:nvSpPr>
          <p:cNvPr id="12" name="TextBox 11">
            <a:extLst>
              <a:ext uri="{FF2B5EF4-FFF2-40B4-BE49-F238E27FC236}">
                <a16:creationId xmlns:a16="http://schemas.microsoft.com/office/drawing/2014/main" id="{C668B301-3862-4A13-8B9E-67274758156E}"/>
              </a:ext>
            </a:extLst>
          </p:cNvPr>
          <p:cNvSpPr txBox="1"/>
          <p:nvPr/>
        </p:nvSpPr>
        <p:spPr>
          <a:xfrm>
            <a:off x="1078442" y="3170658"/>
            <a:ext cx="2097741" cy="646331"/>
          </a:xfrm>
          <a:prstGeom prst="rect">
            <a:avLst/>
          </a:prstGeom>
          <a:noFill/>
        </p:spPr>
        <p:txBody>
          <a:bodyPr wrap="square">
            <a:spAutoFit/>
          </a:bodyPr>
          <a:lstStyle/>
          <a:p>
            <a:pPr algn="ctr"/>
            <a:r>
              <a:rPr lang="en-US"/>
              <a:t>Poorna K</a:t>
            </a:r>
          </a:p>
          <a:p>
            <a:pPr algn="ctr"/>
            <a:r>
              <a:rPr lang="en-US"/>
              <a:t>Narasimhan</a:t>
            </a:r>
            <a:endParaRPr lang="en-IN"/>
          </a:p>
        </p:txBody>
      </p:sp>
      <p:sp>
        <p:nvSpPr>
          <p:cNvPr id="13" name="TextBox 12">
            <a:extLst>
              <a:ext uri="{FF2B5EF4-FFF2-40B4-BE49-F238E27FC236}">
                <a16:creationId xmlns:a16="http://schemas.microsoft.com/office/drawing/2014/main" id="{6272BCA9-F533-4B59-8AF3-8F2EBAF578D7}"/>
              </a:ext>
            </a:extLst>
          </p:cNvPr>
          <p:cNvSpPr txBox="1"/>
          <p:nvPr/>
        </p:nvSpPr>
        <p:spPr>
          <a:xfrm>
            <a:off x="4940879" y="3463621"/>
            <a:ext cx="2097741" cy="369332"/>
          </a:xfrm>
          <a:prstGeom prst="rect">
            <a:avLst/>
          </a:prstGeom>
          <a:noFill/>
        </p:spPr>
        <p:txBody>
          <a:bodyPr wrap="square">
            <a:spAutoFit/>
          </a:bodyPr>
          <a:lstStyle/>
          <a:p>
            <a:pPr algn="ctr"/>
            <a:r>
              <a:rPr lang="en-US"/>
              <a:t>Prerana Das</a:t>
            </a:r>
            <a:endParaRPr lang="en-IN"/>
          </a:p>
        </p:txBody>
      </p:sp>
      <p:sp>
        <p:nvSpPr>
          <p:cNvPr id="14" name="TextBox 13">
            <a:extLst>
              <a:ext uri="{FF2B5EF4-FFF2-40B4-BE49-F238E27FC236}">
                <a16:creationId xmlns:a16="http://schemas.microsoft.com/office/drawing/2014/main" id="{9747B47F-7AA2-4AE5-8DB1-B8039F49CD13}"/>
              </a:ext>
            </a:extLst>
          </p:cNvPr>
          <p:cNvSpPr txBox="1"/>
          <p:nvPr/>
        </p:nvSpPr>
        <p:spPr>
          <a:xfrm>
            <a:off x="8786394" y="3456222"/>
            <a:ext cx="2097741" cy="369332"/>
          </a:xfrm>
          <a:prstGeom prst="rect">
            <a:avLst/>
          </a:prstGeom>
          <a:noFill/>
        </p:spPr>
        <p:txBody>
          <a:bodyPr wrap="square">
            <a:spAutoFit/>
          </a:bodyPr>
          <a:lstStyle/>
          <a:p>
            <a:pPr algn="ctr"/>
            <a:r>
              <a:rPr lang="en-US" err="1"/>
              <a:t>Rupal</a:t>
            </a:r>
            <a:r>
              <a:rPr lang="en-IN"/>
              <a:t> Bilaiya</a:t>
            </a:r>
            <a:endParaRPr lang="en-US"/>
          </a:p>
        </p:txBody>
      </p:sp>
      <p:sp>
        <p:nvSpPr>
          <p:cNvPr id="15" name="TextBox 14">
            <a:extLst>
              <a:ext uri="{FF2B5EF4-FFF2-40B4-BE49-F238E27FC236}">
                <a16:creationId xmlns:a16="http://schemas.microsoft.com/office/drawing/2014/main" id="{077EA169-CE50-4CEE-A503-A3CC4CD3417A}"/>
              </a:ext>
            </a:extLst>
          </p:cNvPr>
          <p:cNvSpPr txBox="1"/>
          <p:nvPr/>
        </p:nvSpPr>
        <p:spPr>
          <a:xfrm>
            <a:off x="1095219" y="5650840"/>
            <a:ext cx="2097741" cy="646331"/>
          </a:xfrm>
          <a:prstGeom prst="rect">
            <a:avLst/>
          </a:prstGeom>
          <a:noFill/>
        </p:spPr>
        <p:txBody>
          <a:bodyPr wrap="square">
            <a:spAutoFit/>
          </a:bodyPr>
          <a:lstStyle/>
          <a:p>
            <a:pPr algn="ctr"/>
            <a:r>
              <a:rPr lang="en-US"/>
              <a:t>Sanjana Santhanakrishnan</a:t>
            </a:r>
            <a:endParaRPr lang="en-IN"/>
          </a:p>
        </p:txBody>
      </p:sp>
      <p:sp>
        <p:nvSpPr>
          <p:cNvPr id="16" name="TextBox 15">
            <a:extLst>
              <a:ext uri="{FF2B5EF4-FFF2-40B4-BE49-F238E27FC236}">
                <a16:creationId xmlns:a16="http://schemas.microsoft.com/office/drawing/2014/main" id="{1C5BDBD2-03C8-4D86-9F01-9A4DC400A32C}"/>
              </a:ext>
            </a:extLst>
          </p:cNvPr>
          <p:cNvSpPr txBox="1"/>
          <p:nvPr/>
        </p:nvSpPr>
        <p:spPr>
          <a:xfrm>
            <a:off x="4973387" y="5627282"/>
            <a:ext cx="2097741" cy="646331"/>
          </a:xfrm>
          <a:prstGeom prst="rect">
            <a:avLst/>
          </a:prstGeom>
          <a:noFill/>
        </p:spPr>
        <p:txBody>
          <a:bodyPr wrap="square">
            <a:spAutoFit/>
          </a:bodyPr>
          <a:lstStyle/>
          <a:p>
            <a:pPr algn="ctr"/>
            <a:r>
              <a:rPr lang="en-US"/>
              <a:t>Souradeep Chakroborty</a:t>
            </a:r>
            <a:endParaRPr lang="en-IN"/>
          </a:p>
        </p:txBody>
      </p:sp>
      <p:pic>
        <p:nvPicPr>
          <p:cNvPr id="1028" name="Picture 4" descr="profile image">
            <a:extLst>
              <a:ext uri="{FF2B5EF4-FFF2-40B4-BE49-F238E27FC236}">
                <a16:creationId xmlns:a16="http://schemas.microsoft.com/office/drawing/2014/main" id="{72835F3A-9707-40E3-A9DA-483AF96B73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097" r="5878" b="11001"/>
          <a:stretch/>
        </p:blipFill>
        <p:spPr bwMode="auto">
          <a:xfrm>
            <a:off x="5112865" y="1602414"/>
            <a:ext cx="1778101" cy="186120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482C22AD-F4CA-4AB6-902C-FA626B59001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1390985" y="4097542"/>
            <a:ext cx="1458371" cy="1709913"/>
          </a:xfrm>
          <a:prstGeom prst="ellipse">
            <a:avLst/>
          </a:prstGeom>
          <a:ln>
            <a:noFill/>
          </a:ln>
          <a:effectLst>
            <a:softEdge rad="112500"/>
          </a:effectLst>
        </p:spPr>
      </p:pic>
      <p:sp>
        <p:nvSpPr>
          <p:cNvPr id="23" name="Rectangle: Rounded Corners 22">
            <a:extLst>
              <a:ext uri="{FF2B5EF4-FFF2-40B4-BE49-F238E27FC236}">
                <a16:creationId xmlns:a16="http://schemas.microsoft.com/office/drawing/2014/main" id="{4EE9E5A7-8CF7-4AD6-8528-2D95DF47B134}"/>
              </a:ext>
            </a:extLst>
          </p:cNvPr>
          <p:cNvSpPr/>
          <p:nvPr/>
        </p:nvSpPr>
        <p:spPr>
          <a:xfrm>
            <a:off x="8592226" y="4096256"/>
            <a:ext cx="2516697" cy="2200915"/>
          </a:xfrm>
          <a:prstGeom prst="roundRect">
            <a:avLst/>
          </a:prstGeom>
          <a:solidFill>
            <a:schemeClr val="accent6">
              <a:lumMod val="20000"/>
              <a:lumOff val="80000"/>
            </a:schemeClr>
          </a:solidFill>
          <a:ln>
            <a:solidFill>
              <a:schemeClr val="accent5"/>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1B207D07-360B-4FAE-8482-2EEADAADE04E}"/>
              </a:ext>
            </a:extLst>
          </p:cNvPr>
          <p:cNvSpPr txBox="1"/>
          <p:nvPr/>
        </p:nvSpPr>
        <p:spPr>
          <a:xfrm>
            <a:off x="8854969" y="5625996"/>
            <a:ext cx="2097741" cy="646331"/>
          </a:xfrm>
          <a:prstGeom prst="rect">
            <a:avLst/>
          </a:prstGeom>
          <a:noFill/>
        </p:spPr>
        <p:txBody>
          <a:bodyPr wrap="square">
            <a:spAutoFit/>
          </a:bodyPr>
          <a:lstStyle/>
          <a:p>
            <a:pPr algn="ctr"/>
            <a:r>
              <a:rPr lang="en-US"/>
              <a:t>Sree Kailash Ravichandar</a:t>
            </a:r>
            <a:endParaRPr lang="en-IN"/>
          </a:p>
        </p:txBody>
      </p:sp>
      <p:pic>
        <p:nvPicPr>
          <p:cNvPr id="25" name="Picture 24">
            <a:extLst>
              <a:ext uri="{FF2B5EF4-FFF2-40B4-BE49-F238E27FC236}">
                <a16:creationId xmlns:a16="http://schemas.microsoft.com/office/drawing/2014/main" id="{D8ECA238-2C31-477C-BBC2-B8AA4DE0B073}"/>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contrast="-20000"/>
                    </a14:imgEffect>
                  </a14:imgLayer>
                </a14:imgProps>
              </a:ext>
            </a:extLst>
          </a:blip>
          <a:srcRect l="10318" r="12302" b="7182"/>
          <a:stretch/>
        </p:blipFill>
        <p:spPr>
          <a:xfrm>
            <a:off x="8984750" y="1618180"/>
            <a:ext cx="1642049" cy="1838042"/>
          </a:xfrm>
          <a:prstGeom prst="ellipse">
            <a:avLst/>
          </a:prstGeom>
          <a:ln>
            <a:noFill/>
          </a:ln>
          <a:effectLst>
            <a:softEdge rad="112500"/>
          </a:effectLst>
        </p:spPr>
      </p:pic>
      <p:pic>
        <p:nvPicPr>
          <p:cNvPr id="27" name="Picture 26">
            <a:extLst>
              <a:ext uri="{FF2B5EF4-FFF2-40B4-BE49-F238E27FC236}">
                <a16:creationId xmlns:a16="http://schemas.microsoft.com/office/drawing/2014/main" id="{4722908C-20EF-469C-A547-F07E2187FFB7}"/>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20000"/>
                    </a14:imgEffect>
                  </a14:imgLayer>
                </a14:imgProps>
              </a:ext>
            </a:extLst>
          </a:blip>
          <a:stretch>
            <a:fillRect/>
          </a:stretch>
        </p:blipFill>
        <p:spPr>
          <a:xfrm>
            <a:off x="1312733" y="1597194"/>
            <a:ext cx="1706348" cy="1741260"/>
          </a:xfrm>
          <a:prstGeom prst="ellipse">
            <a:avLst/>
          </a:prstGeom>
          <a:ln>
            <a:noFill/>
          </a:ln>
          <a:effectLst>
            <a:softEdge rad="112500"/>
          </a:effectLst>
        </p:spPr>
      </p:pic>
      <p:pic>
        <p:nvPicPr>
          <p:cNvPr id="29" name="Picture 28">
            <a:extLst>
              <a:ext uri="{FF2B5EF4-FFF2-40B4-BE49-F238E27FC236}">
                <a16:creationId xmlns:a16="http://schemas.microsoft.com/office/drawing/2014/main" id="{5D183E02-9B26-4D54-B376-E9630F99F7A0}"/>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a14:imgEffect>
                  </a14:imgLayer>
                </a14:imgProps>
              </a:ext>
            </a:extLst>
          </a:blip>
          <a:stretch>
            <a:fillRect/>
          </a:stretch>
        </p:blipFill>
        <p:spPr>
          <a:xfrm>
            <a:off x="5289272" y="4081579"/>
            <a:ext cx="1458371" cy="1662004"/>
          </a:xfrm>
          <a:prstGeom prst="ellipse">
            <a:avLst/>
          </a:prstGeom>
          <a:ln>
            <a:noFill/>
          </a:ln>
          <a:effectLst>
            <a:softEdge rad="112500"/>
          </a:effectLst>
        </p:spPr>
      </p:pic>
      <p:pic>
        <p:nvPicPr>
          <p:cNvPr id="31" name="Picture 30">
            <a:extLst>
              <a:ext uri="{FF2B5EF4-FFF2-40B4-BE49-F238E27FC236}">
                <a16:creationId xmlns:a16="http://schemas.microsoft.com/office/drawing/2014/main" id="{7D7D390A-FD74-45C1-A523-1E94152421DC}"/>
              </a:ext>
            </a:extLst>
          </p:cNvPr>
          <p:cNvPicPr>
            <a:picLocks noChangeAspect="1"/>
          </p:cNvPicPr>
          <p:nvPr/>
        </p:nvPicPr>
        <p:blipFill rotWithShape="1">
          <a:blip r:embed="rId11">
            <a:extLst>
              <a:ext uri="{BEBA8EAE-BF5A-486C-A8C5-ECC9F3942E4B}">
                <a14:imgProps xmlns:a14="http://schemas.microsoft.com/office/drawing/2010/main">
                  <a14:imgLayer r:embed="rId12">
                    <a14:imgEffect>
                      <a14:brightnessContrast bright="20000"/>
                    </a14:imgEffect>
                  </a14:imgLayer>
                </a14:imgProps>
              </a:ext>
            </a:extLst>
          </a:blip>
          <a:srcRect l="8889"/>
          <a:stretch/>
        </p:blipFill>
        <p:spPr>
          <a:xfrm>
            <a:off x="9098430" y="4128203"/>
            <a:ext cx="1514270" cy="1662004"/>
          </a:xfrm>
          <a:prstGeom prst="ellipse">
            <a:avLst/>
          </a:prstGeom>
          <a:ln>
            <a:noFill/>
          </a:ln>
          <a:effectLst>
            <a:softEdge rad="112500"/>
          </a:effectLst>
        </p:spPr>
      </p:pic>
    </p:spTree>
    <p:extLst>
      <p:ext uri="{BB962C8B-B14F-4D97-AF65-F5344CB8AC3E}">
        <p14:creationId xmlns:p14="http://schemas.microsoft.com/office/powerpoint/2010/main" val="2637846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2F3D563-595F-476A-8E48-51E7F1749371}"/>
              </a:ext>
            </a:extLst>
          </p:cNvPr>
          <p:cNvSpPr>
            <a:spLocks noGrp="1"/>
          </p:cNvSpPr>
          <p:nvPr>
            <p:ph type="title"/>
          </p:nvPr>
        </p:nvSpPr>
        <p:spPr>
          <a:xfrm>
            <a:off x="8405051" y="154755"/>
            <a:ext cx="3511233" cy="3779995"/>
          </a:xfrm>
        </p:spPr>
        <p:txBody>
          <a:bodyPr vert="horz" lIns="91440" tIns="45720" rIns="91440" bIns="45720" rtlCol="0" anchor="ctr">
            <a:normAutofit/>
          </a:bodyPr>
          <a:lstStyle/>
          <a:p>
            <a:r>
              <a:rPr lang="en-US" sz="3600">
                <a:solidFill>
                  <a:schemeClr val="tx1"/>
                </a:solidFill>
              </a:rPr>
              <a:t>Thank you!</a:t>
            </a:r>
          </a:p>
        </p:txBody>
      </p:sp>
      <p:sp>
        <p:nvSpPr>
          <p:cNvPr id="3" name="Content Placeholder 2">
            <a:extLst>
              <a:ext uri="{FF2B5EF4-FFF2-40B4-BE49-F238E27FC236}">
                <a16:creationId xmlns:a16="http://schemas.microsoft.com/office/drawing/2014/main" id="{EE829B73-B9A3-4EF0-9602-5AEA744CAD52}"/>
              </a:ext>
            </a:extLst>
          </p:cNvPr>
          <p:cNvSpPr>
            <a:spLocks noGrp="1"/>
          </p:cNvSpPr>
          <p:nvPr>
            <p:ph idx="1"/>
          </p:nvPr>
        </p:nvSpPr>
        <p:spPr>
          <a:xfrm>
            <a:off x="7640252" y="3263730"/>
            <a:ext cx="4546049" cy="1878856"/>
          </a:xfrm>
        </p:spPr>
        <p:txBody>
          <a:bodyPr vert="horz" lIns="91440" tIns="45720" rIns="91440" bIns="45720" rtlCol="0" anchor="t">
            <a:normAutofit/>
          </a:bodyPr>
          <a:lstStyle/>
          <a:p>
            <a:pPr marL="0" indent="0">
              <a:buNone/>
            </a:pPr>
            <a:r>
              <a:rPr lang="en-US" sz="4400" b="1" kern="1200" cap="all">
                <a:solidFill>
                  <a:schemeClr val="accent5">
                    <a:lumMod val="60000"/>
                    <a:lumOff val="40000"/>
                  </a:schemeClr>
                </a:solidFill>
                <a:latin typeface="+mn-lt"/>
                <a:ea typeface="+mn-ea"/>
                <a:cs typeface="+mn-cs"/>
              </a:rPr>
              <a:t>Any Questions?</a:t>
            </a:r>
          </a:p>
        </p:txBody>
      </p:sp>
      <p:sp>
        <p:nvSpPr>
          <p:cNvPr id="83" name="Rectangle 82">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2050" name="Picture 2" descr="questions Icon 3022129">
            <a:extLst>
              <a:ext uri="{FF2B5EF4-FFF2-40B4-BE49-F238E27FC236}">
                <a16:creationId xmlns:a16="http://schemas.microsoft.com/office/drawing/2014/main" id="{E6D4FCC1-7B28-41AA-95B5-119A5AD0344D}"/>
              </a:ext>
            </a:extLst>
          </p:cNvPr>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979157" y="777321"/>
            <a:ext cx="5581779" cy="5581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8238681"/>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26">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28">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30">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32">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34">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46" name="Rectangle 36">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6597B81-BF5D-0240-9D71-DF5C367B5DAA}"/>
              </a:ext>
            </a:extLst>
          </p:cNvPr>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a:solidFill>
                  <a:srgbClr val="FFFFFF"/>
                </a:solidFill>
              </a:rPr>
              <a:t>APPENDIX</a:t>
            </a:r>
            <a:br>
              <a:rPr lang="en-US" sz="3600">
                <a:solidFill>
                  <a:srgbClr val="FFFFFF"/>
                </a:solidFill>
              </a:rPr>
            </a:br>
            <a:br>
              <a:rPr lang="en-US" sz="3600">
                <a:solidFill>
                  <a:srgbClr val="FFFFFF"/>
                </a:solidFill>
              </a:rPr>
            </a:br>
            <a:r>
              <a:rPr lang="en-US" sz="3600">
                <a:solidFill>
                  <a:srgbClr val="FFFFFF"/>
                </a:solidFill>
              </a:rPr>
              <a:t>Table view</a:t>
            </a:r>
          </a:p>
        </p:txBody>
      </p:sp>
      <p:sp>
        <p:nvSpPr>
          <p:cNvPr id="39" name="Rectangle 38">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Content Placeholder 4">
            <a:extLst>
              <a:ext uri="{FF2B5EF4-FFF2-40B4-BE49-F238E27FC236}">
                <a16:creationId xmlns:a16="http://schemas.microsoft.com/office/drawing/2014/main" id="{E7537DDD-F32F-40F1-B3E8-19DC2153F59D}"/>
              </a:ext>
            </a:extLst>
          </p:cNvPr>
          <p:cNvPicPr>
            <a:picLocks noGrp="1" noChangeAspect="1"/>
          </p:cNvPicPr>
          <p:nvPr>
            <p:ph idx="1"/>
          </p:nvPr>
        </p:nvPicPr>
        <p:blipFill rotWithShape="1">
          <a:blip r:embed="rId2"/>
          <a:srcRect t="705" r="1" b="817"/>
          <a:stretch/>
        </p:blipFill>
        <p:spPr>
          <a:xfrm>
            <a:off x="4654295" y="457200"/>
            <a:ext cx="7086151" cy="5899650"/>
          </a:xfrm>
          <a:prstGeom prst="rect">
            <a:avLst/>
          </a:prstGeom>
        </p:spPr>
      </p:pic>
    </p:spTree>
    <p:extLst>
      <p:ext uri="{BB962C8B-B14F-4D97-AF65-F5344CB8AC3E}">
        <p14:creationId xmlns:p14="http://schemas.microsoft.com/office/powerpoint/2010/main" val="179665752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DF1D5-5384-41D2-A4B4-525A2C9B83FB}"/>
              </a:ext>
            </a:extLst>
          </p:cNvPr>
          <p:cNvSpPr>
            <a:spLocks noGrp="1"/>
          </p:cNvSpPr>
          <p:nvPr>
            <p:ph type="title"/>
          </p:nvPr>
        </p:nvSpPr>
        <p:spPr/>
        <p:txBody>
          <a:bodyPr/>
          <a:lstStyle/>
          <a:p>
            <a:r>
              <a:rPr lang="en-US"/>
              <a:t>AGENDA</a:t>
            </a:r>
            <a:endParaRPr lang="en-IN"/>
          </a:p>
        </p:txBody>
      </p:sp>
      <p:sp>
        <p:nvSpPr>
          <p:cNvPr id="3" name="Content Placeholder 2">
            <a:extLst>
              <a:ext uri="{FF2B5EF4-FFF2-40B4-BE49-F238E27FC236}">
                <a16:creationId xmlns:a16="http://schemas.microsoft.com/office/drawing/2014/main" id="{A6B528B9-CC25-4F87-9E36-55527EBF664D}"/>
              </a:ext>
            </a:extLst>
          </p:cNvPr>
          <p:cNvSpPr>
            <a:spLocks noGrp="1"/>
          </p:cNvSpPr>
          <p:nvPr>
            <p:ph idx="1"/>
          </p:nvPr>
        </p:nvSpPr>
        <p:spPr>
          <a:xfrm>
            <a:off x="581192" y="1890876"/>
            <a:ext cx="11029615" cy="4526702"/>
          </a:xfrm>
        </p:spPr>
        <p:txBody>
          <a:bodyPr>
            <a:normAutofit/>
          </a:bodyPr>
          <a:lstStyle/>
          <a:p>
            <a:pPr>
              <a:lnSpc>
                <a:spcPct val="200000"/>
              </a:lnSpc>
              <a:buClr>
                <a:schemeClr val="accent5"/>
              </a:buClr>
            </a:pPr>
            <a:r>
              <a:rPr lang="en-US" sz="2400"/>
              <a:t>TEAM INTRODUCTION</a:t>
            </a:r>
          </a:p>
          <a:p>
            <a:pPr>
              <a:lnSpc>
                <a:spcPct val="200000"/>
              </a:lnSpc>
              <a:buClr>
                <a:schemeClr val="accent5"/>
              </a:buClr>
            </a:pPr>
            <a:r>
              <a:rPr lang="en-US" sz="2400"/>
              <a:t>OBJECTIVE AND KEY TAKEAWAYS</a:t>
            </a:r>
          </a:p>
          <a:p>
            <a:pPr>
              <a:lnSpc>
                <a:spcPct val="200000"/>
              </a:lnSpc>
              <a:buClr>
                <a:schemeClr val="accent5"/>
              </a:buClr>
            </a:pPr>
            <a:r>
              <a:rPr lang="en-IN" sz="2400"/>
              <a:t>DATABASE DESIGN</a:t>
            </a:r>
          </a:p>
          <a:p>
            <a:pPr>
              <a:lnSpc>
                <a:spcPct val="200000"/>
              </a:lnSpc>
              <a:buClr>
                <a:schemeClr val="accent5"/>
              </a:buClr>
            </a:pPr>
            <a:r>
              <a:rPr lang="en-IN" sz="2400"/>
              <a:t>BUSINESS SOLUTION AND IMPACT</a:t>
            </a:r>
          </a:p>
          <a:p>
            <a:pPr>
              <a:lnSpc>
                <a:spcPct val="200000"/>
              </a:lnSpc>
              <a:buClr>
                <a:schemeClr val="accent5"/>
              </a:buClr>
            </a:pPr>
            <a:r>
              <a:rPr lang="en-IN" sz="2400"/>
              <a:t>CONCLUSION</a:t>
            </a:r>
          </a:p>
        </p:txBody>
      </p:sp>
      <p:grpSp>
        <p:nvGrpSpPr>
          <p:cNvPr id="6" name="Group 5">
            <a:extLst>
              <a:ext uri="{FF2B5EF4-FFF2-40B4-BE49-F238E27FC236}">
                <a16:creationId xmlns:a16="http://schemas.microsoft.com/office/drawing/2014/main" id="{86A91D74-F596-4E6E-8212-920D64514C3A}"/>
              </a:ext>
            </a:extLst>
          </p:cNvPr>
          <p:cNvGrpSpPr/>
          <p:nvPr/>
        </p:nvGrpSpPr>
        <p:grpSpPr>
          <a:xfrm>
            <a:off x="181985" y="3163577"/>
            <a:ext cx="11629714" cy="453005"/>
            <a:chOff x="181985" y="2147582"/>
            <a:chExt cx="11629714" cy="453005"/>
          </a:xfrm>
        </p:grpSpPr>
        <p:sp>
          <p:nvSpPr>
            <p:cNvPr id="4" name="Rectangle 3">
              <a:extLst>
                <a:ext uri="{FF2B5EF4-FFF2-40B4-BE49-F238E27FC236}">
                  <a16:creationId xmlns:a16="http://schemas.microsoft.com/office/drawing/2014/main" id="{298C1061-5EAC-4BD8-9864-EBA64735B45B}"/>
                </a:ext>
              </a:extLst>
            </p:cNvPr>
            <p:cNvSpPr/>
            <p:nvPr/>
          </p:nvSpPr>
          <p:spPr>
            <a:xfrm>
              <a:off x="394283" y="2147582"/>
              <a:ext cx="11417416" cy="453005"/>
            </a:xfrm>
            <a:prstGeom prst="rect">
              <a:avLst/>
            </a:prstGeom>
            <a:solidFill>
              <a:schemeClr val="accent5">
                <a:lumMod val="40000"/>
                <a:lumOff val="60000"/>
                <a:alpha val="2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0EC93CD6-D068-455F-8FCD-4CCF299BDF37}"/>
                </a:ext>
              </a:extLst>
            </p:cNvPr>
            <p:cNvSpPr/>
            <p:nvPr/>
          </p:nvSpPr>
          <p:spPr>
            <a:xfrm>
              <a:off x="181985" y="2147582"/>
              <a:ext cx="152399" cy="453005"/>
            </a:xfrm>
            <a:prstGeom prst="rect">
              <a:avLst/>
            </a:prstGeom>
            <a:solidFill>
              <a:srgbClr val="3DAD8D"/>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024788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75453-B5FA-458B-AB36-EC8AC6F8F673}"/>
              </a:ext>
            </a:extLst>
          </p:cNvPr>
          <p:cNvSpPr>
            <a:spLocks noGrp="1"/>
          </p:cNvSpPr>
          <p:nvPr>
            <p:ph type="title"/>
          </p:nvPr>
        </p:nvSpPr>
        <p:spPr>
          <a:xfrm>
            <a:off x="581192" y="1442397"/>
            <a:ext cx="11029616" cy="1188720"/>
          </a:xfrm>
        </p:spPr>
        <p:txBody>
          <a:bodyPr>
            <a:normAutofit fontScale="90000"/>
          </a:bodyPr>
          <a:lstStyle/>
          <a:p>
            <a:br>
              <a:rPr lang="en-US"/>
            </a:br>
            <a:br>
              <a:rPr lang="en-US"/>
            </a:br>
            <a:r>
              <a:rPr lang="en-US" sz="3100"/>
              <a:t>Case overview and objective</a:t>
            </a:r>
            <a:br>
              <a:rPr lang="en-US"/>
            </a:br>
            <a:r>
              <a:rPr lang="en-US" sz="2200"/>
              <a:t>Problem Statement </a:t>
            </a:r>
            <a:r>
              <a:rPr lang="en-US"/>
              <a:t>: </a:t>
            </a:r>
            <a:r>
              <a:rPr lang="en-US" sz="2200" cap="none">
                <a:solidFill>
                  <a:srgbClr val="494C4E"/>
                </a:solidFill>
                <a:latin typeface="Lato" panose="020F0502020204030203" pitchFamily="34" charset="0"/>
              </a:rPr>
              <a:t>Lawson OTG’s extensive meal options, long menus and speedy supply requires an efficient work-flow structure to cater to students need, working on </a:t>
            </a:r>
            <a:r>
              <a:rPr lang="en-US" sz="2200" b="1" cap="none">
                <a:solidFill>
                  <a:srgbClr val="494C4E"/>
                </a:solidFill>
                <a:latin typeface="Lato" panose="020F0502020204030203" pitchFamily="34" charset="0"/>
              </a:rPr>
              <a:t>employee management, shift allotment, food inventory management.</a:t>
            </a:r>
            <a:br>
              <a:rPr lang="en-US"/>
            </a:br>
            <a:endParaRPr lang="en-US"/>
          </a:p>
        </p:txBody>
      </p:sp>
      <p:sp>
        <p:nvSpPr>
          <p:cNvPr id="5" name="Freeform: Shape 4">
            <a:extLst>
              <a:ext uri="{FF2B5EF4-FFF2-40B4-BE49-F238E27FC236}">
                <a16:creationId xmlns:a16="http://schemas.microsoft.com/office/drawing/2014/main" id="{52894C20-7000-4616-AEFC-C637081A6B5B}"/>
              </a:ext>
            </a:extLst>
          </p:cNvPr>
          <p:cNvSpPr/>
          <p:nvPr/>
        </p:nvSpPr>
        <p:spPr>
          <a:xfrm>
            <a:off x="4632625" y="3229215"/>
            <a:ext cx="3149373" cy="2715714"/>
          </a:xfrm>
          <a:custGeom>
            <a:avLst/>
            <a:gdLst>
              <a:gd name="connsiteX0" fmla="*/ 0 w 3668934"/>
              <a:gd name="connsiteY0" fmla="*/ 0 h 2715714"/>
              <a:gd name="connsiteX1" fmla="*/ 3668934 w 3668934"/>
              <a:gd name="connsiteY1" fmla="*/ 0 h 2715714"/>
              <a:gd name="connsiteX2" fmla="*/ 3668934 w 3668934"/>
              <a:gd name="connsiteY2" fmla="*/ 2715714 h 2715714"/>
              <a:gd name="connsiteX3" fmla="*/ 0 w 3668934"/>
              <a:gd name="connsiteY3" fmla="*/ 2715714 h 2715714"/>
              <a:gd name="connsiteX4" fmla="*/ 0 w 3668934"/>
              <a:gd name="connsiteY4" fmla="*/ 0 h 2715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8934" h="2715714">
                <a:moveTo>
                  <a:pt x="0" y="0"/>
                </a:moveTo>
                <a:lnTo>
                  <a:pt x="3668934" y="0"/>
                </a:lnTo>
                <a:lnTo>
                  <a:pt x="3668934" y="2715714"/>
                </a:lnTo>
                <a:lnTo>
                  <a:pt x="0" y="2715714"/>
                </a:lnTo>
                <a:lnTo>
                  <a:pt x="0" y="0"/>
                </a:lnTo>
                <a:close/>
              </a:path>
            </a:pathLst>
          </a:custGeom>
          <a:solidFill>
            <a:schemeClr val="accent4">
              <a:lumMod val="20000"/>
              <a:lumOff val="80000"/>
              <a:alpha val="90000"/>
            </a:schemeClr>
          </a:solidFill>
          <a:ln>
            <a:solidFill>
              <a:schemeClr val="accent5">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87029" tIns="128016" rIns="128017" bIns="128016" numCol="1" spcCol="1270" anchor="ctr" anchorCtr="0">
            <a:noAutofit/>
          </a:bodyPr>
          <a:lstStyle/>
          <a:p>
            <a:pPr marL="0" lvl="0" indent="0" algn="l" defTabSz="800100">
              <a:lnSpc>
                <a:spcPct val="90000"/>
              </a:lnSpc>
              <a:spcBef>
                <a:spcPct val="0"/>
              </a:spcBef>
              <a:spcAft>
                <a:spcPct val="35000"/>
              </a:spcAft>
              <a:buNone/>
            </a:pPr>
            <a:r>
              <a:rPr lang="en-US"/>
              <a:t>Database </a:t>
            </a:r>
            <a:r>
              <a:rPr lang="en-US" sz="1800" kern="1200"/>
              <a:t>consists of </a:t>
            </a:r>
            <a:r>
              <a:rPr lang="en-US" b="1"/>
              <a:t>11</a:t>
            </a:r>
            <a:r>
              <a:rPr lang="en-US" sz="1800" kern="1200"/>
              <a:t> tables (including 3 associative entity tables) and provides information of the food items and employees, such as orders, payments, quantities, categories, salaries, shift timings etc.</a:t>
            </a:r>
          </a:p>
        </p:txBody>
      </p:sp>
      <p:sp>
        <p:nvSpPr>
          <p:cNvPr id="9" name="Arrow: Right 8">
            <a:extLst>
              <a:ext uri="{FF2B5EF4-FFF2-40B4-BE49-F238E27FC236}">
                <a16:creationId xmlns:a16="http://schemas.microsoft.com/office/drawing/2014/main" id="{579C4583-E7F8-41B2-9050-688633FFE0BA}"/>
              </a:ext>
            </a:extLst>
          </p:cNvPr>
          <p:cNvSpPr/>
          <p:nvPr/>
        </p:nvSpPr>
        <p:spPr>
          <a:xfrm>
            <a:off x="4632625" y="2541863"/>
            <a:ext cx="3133452" cy="603461"/>
          </a:xfrm>
          <a:prstGeom prst="rightArrow">
            <a:avLst>
              <a:gd name="adj1" fmla="val 100000"/>
              <a:gd name="adj2" fmla="val 5000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b="1"/>
              <a:t>DATASET</a:t>
            </a:r>
            <a:endParaRPr lang="en-IN" sz="2800" b="1"/>
          </a:p>
        </p:txBody>
      </p:sp>
      <p:sp>
        <p:nvSpPr>
          <p:cNvPr id="10" name="Arrow: Right 9">
            <a:extLst>
              <a:ext uri="{FF2B5EF4-FFF2-40B4-BE49-F238E27FC236}">
                <a16:creationId xmlns:a16="http://schemas.microsoft.com/office/drawing/2014/main" id="{B83EA079-E935-4984-891B-282F8A7FDC3D}"/>
              </a:ext>
            </a:extLst>
          </p:cNvPr>
          <p:cNvSpPr/>
          <p:nvPr/>
        </p:nvSpPr>
        <p:spPr>
          <a:xfrm>
            <a:off x="581192" y="2541863"/>
            <a:ext cx="3133452" cy="603461"/>
          </a:xfrm>
          <a:prstGeom prst="rightArrow">
            <a:avLst>
              <a:gd name="adj1" fmla="val 100000"/>
              <a:gd name="adj2" fmla="val 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b="1"/>
              <a:t>OBJECTIVE</a:t>
            </a:r>
            <a:endParaRPr lang="en-IN" sz="2800" b="1"/>
          </a:p>
        </p:txBody>
      </p:sp>
      <p:sp>
        <p:nvSpPr>
          <p:cNvPr id="11" name="Freeform: Shape 10">
            <a:extLst>
              <a:ext uri="{FF2B5EF4-FFF2-40B4-BE49-F238E27FC236}">
                <a16:creationId xmlns:a16="http://schemas.microsoft.com/office/drawing/2014/main" id="{E1C7FDC2-6C43-4A49-8C58-34DA50FF673D}"/>
              </a:ext>
            </a:extLst>
          </p:cNvPr>
          <p:cNvSpPr/>
          <p:nvPr/>
        </p:nvSpPr>
        <p:spPr>
          <a:xfrm>
            <a:off x="581192" y="3229215"/>
            <a:ext cx="3149373" cy="2715714"/>
          </a:xfrm>
          <a:custGeom>
            <a:avLst/>
            <a:gdLst>
              <a:gd name="connsiteX0" fmla="*/ 0 w 3668934"/>
              <a:gd name="connsiteY0" fmla="*/ 0 h 2715714"/>
              <a:gd name="connsiteX1" fmla="*/ 3668934 w 3668934"/>
              <a:gd name="connsiteY1" fmla="*/ 0 h 2715714"/>
              <a:gd name="connsiteX2" fmla="*/ 3668934 w 3668934"/>
              <a:gd name="connsiteY2" fmla="*/ 2715714 h 2715714"/>
              <a:gd name="connsiteX3" fmla="*/ 0 w 3668934"/>
              <a:gd name="connsiteY3" fmla="*/ 2715714 h 2715714"/>
              <a:gd name="connsiteX4" fmla="*/ 0 w 3668934"/>
              <a:gd name="connsiteY4" fmla="*/ 0 h 2715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8934" h="2715714">
                <a:moveTo>
                  <a:pt x="0" y="0"/>
                </a:moveTo>
                <a:lnTo>
                  <a:pt x="3668934" y="0"/>
                </a:lnTo>
                <a:lnTo>
                  <a:pt x="3668934" y="2715714"/>
                </a:lnTo>
                <a:lnTo>
                  <a:pt x="0" y="2715714"/>
                </a:lnTo>
                <a:lnTo>
                  <a:pt x="0" y="0"/>
                </a:lnTo>
                <a:close/>
              </a:path>
            </a:pathLst>
          </a:custGeom>
          <a:solidFill>
            <a:schemeClr val="accent4">
              <a:lumMod val="20000"/>
              <a:lumOff val="80000"/>
              <a:alpha val="90000"/>
            </a:schemeClr>
          </a:solidFill>
          <a:ln>
            <a:solidFill>
              <a:schemeClr val="accent5">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87029" tIns="128016" rIns="128017" bIns="128016" numCol="1" spcCol="1270" anchor="ctr" anchorCtr="0">
            <a:noAutofit/>
          </a:bodyPr>
          <a:lstStyle/>
          <a:p>
            <a:pPr marL="0" lvl="0" indent="0" algn="l" defTabSz="800100">
              <a:lnSpc>
                <a:spcPct val="90000"/>
              </a:lnSpc>
              <a:spcBef>
                <a:spcPct val="0"/>
              </a:spcBef>
              <a:spcAft>
                <a:spcPct val="35000"/>
              </a:spcAft>
              <a:buFont typeface="Arial" panose="020B0604020202020204" pitchFamily="34" charset="0"/>
              <a:buNone/>
            </a:pPr>
            <a:r>
              <a:rPr lang="en-US" sz="1800" kern="1200"/>
              <a:t>- Determine the data flow of multiple databases used by Lawson OTG</a:t>
            </a:r>
          </a:p>
          <a:p>
            <a:pPr marL="0" lvl="0" indent="0" algn="l" defTabSz="800100">
              <a:lnSpc>
                <a:spcPct val="90000"/>
              </a:lnSpc>
              <a:spcBef>
                <a:spcPct val="0"/>
              </a:spcBef>
              <a:spcAft>
                <a:spcPct val="35000"/>
              </a:spcAft>
              <a:buFont typeface="Arial" panose="020B0604020202020204" pitchFamily="34" charset="0"/>
              <a:buNone/>
            </a:pPr>
            <a:r>
              <a:rPr lang="en-US" sz="1800" kern="1200"/>
              <a:t>- Analyze data to find business solutions to the problem statement</a:t>
            </a:r>
          </a:p>
          <a:p>
            <a:pPr marL="0" lvl="0" indent="0" algn="l" defTabSz="800100">
              <a:lnSpc>
                <a:spcPct val="90000"/>
              </a:lnSpc>
              <a:spcBef>
                <a:spcPct val="0"/>
              </a:spcBef>
              <a:spcAft>
                <a:spcPct val="35000"/>
              </a:spcAft>
              <a:buFont typeface="Arial" panose="020B0604020202020204" pitchFamily="34" charset="0"/>
              <a:buNone/>
            </a:pPr>
            <a:r>
              <a:rPr lang="en-US" sz="1800" kern="1200"/>
              <a:t>- Create an effective inventory management system for OTG</a:t>
            </a:r>
          </a:p>
        </p:txBody>
      </p:sp>
      <p:sp>
        <p:nvSpPr>
          <p:cNvPr id="15" name="Freeform: Shape 14">
            <a:extLst>
              <a:ext uri="{FF2B5EF4-FFF2-40B4-BE49-F238E27FC236}">
                <a16:creationId xmlns:a16="http://schemas.microsoft.com/office/drawing/2014/main" id="{EE92C08A-332F-4ED5-A646-038413E7D0B6}"/>
              </a:ext>
            </a:extLst>
          </p:cNvPr>
          <p:cNvSpPr/>
          <p:nvPr/>
        </p:nvSpPr>
        <p:spPr>
          <a:xfrm>
            <a:off x="8662771" y="3229215"/>
            <a:ext cx="3149373" cy="2715714"/>
          </a:xfrm>
          <a:custGeom>
            <a:avLst/>
            <a:gdLst>
              <a:gd name="connsiteX0" fmla="*/ 0 w 3668934"/>
              <a:gd name="connsiteY0" fmla="*/ 0 h 2715714"/>
              <a:gd name="connsiteX1" fmla="*/ 3668934 w 3668934"/>
              <a:gd name="connsiteY1" fmla="*/ 0 h 2715714"/>
              <a:gd name="connsiteX2" fmla="*/ 3668934 w 3668934"/>
              <a:gd name="connsiteY2" fmla="*/ 2715714 h 2715714"/>
              <a:gd name="connsiteX3" fmla="*/ 0 w 3668934"/>
              <a:gd name="connsiteY3" fmla="*/ 2715714 h 2715714"/>
              <a:gd name="connsiteX4" fmla="*/ 0 w 3668934"/>
              <a:gd name="connsiteY4" fmla="*/ 0 h 2715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8934" h="2715714">
                <a:moveTo>
                  <a:pt x="0" y="0"/>
                </a:moveTo>
                <a:lnTo>
                  <a:pt x="3668934" y="0"/>
                </a:lnTo>
                <a:lnTo>
                  <a:pt x="3668934" y="2715714"/>
                </a:lnTo>
                <a:lnTo>
                  <a:pt x="0" y="2715714"/>
                </a:lnTo>
                <a:lnTo>
                  <a:pt x="0" y="0"/>
                </a:lnTo>
                <a:close/>
              </a:path>
            </a:pathLst>
          </a:custGeom>
          <a:solidFill>
            <a:schemeClr val="accent4">
              <a:lumMod val="20000"/>
              <a:lumOff val="80000"/>
              <a:alpha val="90000"/>
            </a:schemeClr>
          </a:solidFill>
          <a:ln>
            <a:solidFill>
              <a:schemeClr val="accent5">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87029" tIns="128016" rIns="128017" bIns="128016" numCol="1" spcCol="1270" anchor="ctr" anchorCtr="0">
            <a:noAutofit/>
          </a:bodyPr>
          <a:lstStyle/>
          <a:p>
            <a:pPr marL="0" lvl="0" indent="0" algn="l" defTabSz="800100">
              <a:lnSpc>
                <a:spcPct val="90000"/>
              </a:lnSpc>
              <a:spcBef>
                <a:spcPct val="0"/>
              </a:spcBef>
              <a:spcAft>
                <a:spcPct val="35000"/>
              </a:spcAft>
              <a:buNone/>
            </a:pPr>
            <a:r>
              <a:rPr lang="en-US" sz="1800" kern="1200"/>
              <a:t>- Create the Entity-Relationship diagram and relational schema to understand the dataflow</a:t>
            </a:r>
          </a:p>
          <a:p>
            <a:pPr marL="0" lvl="0" indent="0" algn="l" defTabSz="800100">
              <a:lnSpc>
                <a:spcPct val="90000"/>
              </a:lnSpc>
              <a:spcBef>
                <a:spcPct val="0"/>
              </a:spcBef>
              <a:spcAft>
                <a:spcPct val="35000"/>
              </a:spcAft>
              <a:buNone/>
            </a:pPr>
            <a:r>
              <a:rPr lang="en-US" sz="1800" kern="1200"/>
              <a:t>- Perform exploratory analysis to understand business solutions that could help create an effective inventory management system</a:t>
            </a:r>
          </a:p>
        </p:txBody>
      </p:sp>
      <p:sp>
        <p:nvSpPr>
          <p:cNvPr id="16" name="Arrow: Right 15">
            <a:extLst>
              <a:ext uri="{FF2B5EF4-FFF2-40B4-BE49-F238E27FC236}">
                <a16:creationId xmlns:a16="http://schemas.microsoft.com/office/drawing/2014/main" id="{BBF17B5C-364C-4CE1-A5EC-EEFFC1A301B3}"/>
              </a:ext>
            </a:extLst>
          </p:cNvPr>
          <p:cNvSpPr/>
          <p:nvPr/>
        </p:nvSpPr>
        <p:spPr>
          <a:xfrm>
            <a:off x="8658612" y="2541863"/>
            <a:ext cx="3133452" cy="603461"/>
          </a:xfrm>
          <a:prstGeom prst="rightArrow">
            <a:avLst>
              <a:gd name="adj1" fmla="val 100000"/>
              <a:gd name="adj2" fmla="val 5000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b="1"/>
              <a:t>APPROACH</a:t>
            </a:r>
            <a:endParaRPr lang="en-IN" sz="2800" b="1"/>
          </a:p>
        </p:txBody>
      </p:sp>
      <p:sp>
        <p:nvSpPr>
          <p:cNvPr id="17" name="Equals 16">
            <a:extLst>
              <a:ext uri="{FF2B5EF4-FFF2-40B4-BE49-F238E27FC236}">
                <a16:creationId xmlns:a16="http://schemas.microsoft.com/office/drawing/2014/main" id="{DCE32E9E-F885-48D2-A6C2-2222790FA7BF}"/>
              </a:ext>
            </a:extLst>
          </p:cNvPr>
          <p:cNvSpPr/>
          <p:nvPr/>
        </p:nvSpPr>
        <p:spPr>
          <a:xfrm>
            <a:off x="3751852" y="3807434"/>
            <a:ext cx="813734" cy="838899"/>
          </a:xfrm>
          <a:prstGeom prst="mathEqua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solidFill>
                <a:schemeClr val="tx1"/>
              </a:solidFill>
            </a:endParaRPr>
          </a:p>
        </p:txBody>
      </p:sp>
      <p:sp>
        <p:nvSpPr>
          <p:cNvPr id="18" name="Plus Sign 17">
            <a:extLst>
              <a:ext uri="{FF2B5EF4-FFF2-40B4-BE49-F238E27FC236}">
                <a16:creationId xmlns:a16="http://schemas.microsoft.com/office/drawing/2014/main" id="{CBDC4291-E72B-4140-A160-97BD1DA14B18}"/>
              </a:ext>
            </a:extLst>
          </p:cNvPr>
          <p:cNvSpPr/>
          <p:nvPr/>
        </p:nvSpPr>
        <p:spPr>
          <a:xfrm>
            <a:off x="7769379" y="3936917"/>
            <a:ext cx="889233" cy="822121"/>
          </a:xfrm>
          <a:prstGeom prst="mathPlus">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86975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75453-B5FA-458B-AB36-EC8AC6F8F673}"/>
              </a:ext>
            </a:extLst>
          </p:cNvPr>
          <p:cNvSpPr>
            <a:spLocks noGrp="1"/>
          </p:cNvSpPr>
          <p:nvPr>
            <p:ph type="title"/>
          </p:nvPr>
        </p:nvSpPr>
        <p:spPr>
          <a:xfrm>
            <a:off x="1040234" y="793510"/>
            <a:ext cx="10570573" cy="495461"/>
          </a:xfrm>
        </p:spPr>
        <p:txBody>
          <a:bodyPr>
            <a:noAutofit/>
          </a:bodyPr>
          <a:lstStyle/>
          <a:p>
            <a:r>
              <a:rPr lang="en-US" sz="2500"/>
              <a:t>there are 3 KEY TAKEAWAYS from this project</a:t>
            </a:r>
          </a:p>
        </p:txBody>
      </p:sp>
      <p:pic>
        <p:nvPicPr>
          <p:cNvPr id="11266" name="Picture 2" descr="Goals Icon 4147275">
            <a:extLst>
              <a:ext uri="{FF2B5EF4-FFF2-40B4-BE49-F238E27FC236}">
                <a16:creationId xmlns:a16="http://schemas.microsoft.com/office/drawing/2014/main" id="{C679609E-61C6-443B-B972-8DC8F87160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525" y="593170"/>
            <a:ext cx="749069" cy="74906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A7B3655-F0EA-4564-88C5-27E91B7031F3}"/>
              </a:ext>
            </a:extLst>
          </p:cNvPr>
          <p:cNvSpPr/>
          <p:nvPr/>
        </p:nvSpPr>
        <p:spPr>
          <a:xfrm>
            <a:off x="734932" y="3477240"/>
            <a:ext cx="3486506" cy="3078543"/>
          </a:xfrm>
          <a:prstGeom prst="rect">
            <a:avLst/>
          </a:prstGeom>
          <a:solidFill>
            <a:schemeClr val="accent5">
              <a:lumMod val="20000"/>
              <a:lumOff val="8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07000"/>
              </a:lnSpc>
              <a:spcBef>
                <a:spcPts val="600"/>
              </a:spcBef>
              <a:spcAft>
                <a:spcPts val="800"/>
              </a:spcAft>
            </a:pPr>
            <a:r>
              <a:rPr lang="en-US" sz="1600">
                <a:solidFill>
                  <a:schemeClr val="accent5">
                    <a:lumMod val="50000"/>
                  </a:schemeClr>
                </a:solidFill>
                <a:effectLst/>
                <a:latin typeface="Franklin Gothic Book (Body)"/>
                <a:ea typeface="Calibri" panose="020F0502020204030204" pitchFamily="34" charset="0"/>
                <a:cs typeface="Times New Roman" panose="02020603050405020304" pitchFamily="18" charset="0"/>
              </a:rPr>
              <a:t>Resource </a:t>
            </a:r>
            <a:r>
              <a:rPr lang="en-US" sz="1600">
                <a:solidFill>
                  <a:schemeClr val="accent5">
                    <a:lumMod val="50000"/>
                  </a:schemeClr>
                </a:solidFill>
                <a:latin typeface="Franklin Gothic Book (Body)"/>
                <a:ea typeface="Calibri" panose="020F0502020204030204" pitchFamily="34" charset="0"/>
                <a:cs typeface="Times New Roman" panose="02020603050405020304" pitchFamily="18" charset="0"/>
              </a:rPr>
              <a:t>allocation and rationing is one of the more important aspects for any business to thrive. Managers at Lawson need to look into the uneven distribution of shifts and restructure the resource allocation keeping in the mind the varied trend in business demands across the week.</a:t>
            </a:r>
            <a:endParaRPr lang="en-IN" sz="1600">
              <a:solidFill>
                <a:schemeClr val="accent5">
                  <a:lumMod val="50000"/>
                </a:schemeClr>
              </a:solidFill>
              <a:effectLst/>
              <a:latin typeface="Franklin Gothic Book (Body)"/>
              <a:ea typeface="Calibri" panose="020F0502020204030204" pitchFamily="34" charset="0"/>
              <a:cs typeface="Times New Roman" panose="02020603050405020304" pitchFamily="18" charset="0"/>
            </a:endParaRPr>
          </a:p>
        </p:txBody>
      </p:sp>
      <p:sp>
        <p:nvSpPr>
          <p:cNvPr id="12" name="Rectangle 11">
            <a:extLst>
              <a:ext uri="{FF2B5EF4-FFF2-40B4-BE49-F238E27FC236}">
                <a16:creationId xmlns:a16="http://schemas.microsoft.com/office/drawing/2014/main" id="{F3D0E35A-760F-4548-8F44-5B61A1A82BF9}"/>
              </a:ext>
            </a:extLst>
          </p:cNvPr>
          <p:cNvSpPr/>
          <p:nvPr/>
        </p:nvSpPr>
        <p:spPr>
          <a:xfrm>
            <a:off x="4448666" y="3477240"/>
            <a:ext cx="3521897" cy="3078543"/>
          </a:xfrm>
          <a:prstGeom prst="rect">
            <a:avLst/>
          </a:prstGeom>
          <a:solidFill>
            <a:schemeClr val="accent5">
              <a:lumMod val="20000"/>
              <a:lumOff val="8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lnSpc>
                <a:spcPct val="107000"/>
              </a:lnSpc>
              <a:spcBef>
                <a:spcPts val="600"/>
              </a:spcBef>
              <a:spcAft>
                <a:spcPts val="800"/>
              </a:spcAft>
            </a:pPr>
            <a:r>
              <a:rPr lang="en-US" sz="1600">
                <a:solidFill>
                  <a:schemeClr val="accent5">
                    <a:lumMod val="50000"/>
                  </a:schemeClr>
                </a:solidFill>
                <a:latin typeface="Franklin Gothic Book (Body)"/>
                <a:ea typeface="Calibri" panose="020F0502020204030204" pitchFamily="34" charset="0"/>
                <a:cs typeface="Times New Roman"/>
              </a:rPr>
              <a:t>Inventory management and stock keeping is really important for a business that has varied demand everyday. Lawson should look into managing their inventory better as the ingredients for one of their bestselling items – Blooming Breakfast – are out of stock.</a:t>
            </a:r>
            <a:endParaRPr lang="en-IN" sz="1600">
              <a:solidFill>
                <a:schemeClr val="accent5">
                  <a:lumMod val="50000"/>
                </a:schemeClr>
              </a:solidFill>
              <a:effectLst/>
              <a:latin typeface="Franklin Gothic Book (Body)"/>
              <a:ea typeface="Calibri" panose="020F0502020204030204" pitchFamily="34" charset="0"/>
              <a:cs typeface="Times New Roman"/>
            </a:endParaRPr>
          </a:p>
        </p:txBody>
      </p:sp>
      <p:sp>
        <p:nvSpPr>
          <p:cNvPr id="13" name="Rectangle 12">
            <a:extLst>
              <a:ext uri="{FF2B5EF4-FFF2-40B4-BE49-F238E27FC236}">
                <a16:creationId xmlns:a16="http://schemas.microsoft.com/office/drawing/2014/main" id="{925A0C39-F6DB-44FD-A394-22203775B797}"/>
              </a:ext>
            </a:extLst>
          </p:cNvPr>
          <p:cNvSpPr/>
          <p:nvPr/>
        </p:nvSpPr>
        <p:spPr>
          <a:xfrm>
            <a:off x="8137001" y="3477240"/>
            <a:ext cx="3480156" cy="3078543"/>
          </a:xfrm>
          <a:prstGeom prst="rect">
            <a:avLst/>
          </a:prstGeom>
          <a:solidFill>
            <a:schemeClr val="accent5">
              <a:lumMod val="20000"/>
              <a:lumOff val="8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lnSpc>
                <a:spcPct val="107000"/>
              </a:lnSpc>
              <a:spcBef>
                <a:spcPts val="600"/>
              </a:spcBef>
              <a:spcAft>
                <a:spcPts val="800"/>
              </a:spcAft>
            </a:pPr>
            <a:r>
              <a:rPr lang="en-US" sz="1600">
                <a:solidFill>
                  <a:schemeClr val="accent5">
                    <a:lumMod val="50000"/>
                  </a:schemeClr>
                </a:solidFill>
                <a:latin typeface="Franklin Gothic Book (Body)"/>
                <a:ea typeface="Calibri" panose="020F0502020204030204" pitchFamily="34" charset="0"/>
                <a:cs typeface="Times New Roman"/>
              </a:rPr>
              <a:t>Lawson needs to make more products available under Meal Swipe as some items are available under Credit card only. As most items are sold at a higher price under Meal swipe, and since most people do not take the add-ons that come alongside, including more items under Meal Swipe will make Lawson more lucrative. </a:t>
            </a:r>
            <a:endParaRPr lang="en-IN" sz="1600">
              <a:solidFill>
                <a:schemeClr val="accent5">
                  <a:lumMod val="50000"/>
                </a:schemeClr>
              </a:solidFill>
              <a:effectLst/>
              <a:latin typeface="Franklin Gothic Book (Body)"/>
              <a:ea typeface="Calibri" panose="020F0502020204030204" pitchFamily="34" charset="0"/>
              <a:cs typeface="Times New Roman" panose="02020603050405020304" pitchFamily="18" charset="0"/>
            </a:endParaRPr>
          </a:p>
        </p:txBody>
      </p:sp>
      <p:pic>
        <p:nvPicPr>
          <p:cNvPr id="1028" name="Picture 4">
            <a:extLst>
              <a:ext uri="{FF2B5EF4-FFF2-40B4-BE49-F238E27FC236}">
                <a16:creationId xmlns:a16="http://schemas.microsoft.com/office/drawing/2014/main" id="{1C447ADB-AD72-436C-9FC5-A4D31E1B6D19}"/>
              </a:ext>
            </a:extLst>
          </p:cNvPr>
          <p:cNvPicPr>
            <a:picLocks noChangeAspect="1" noChangeArrowheads="1"/>
          </p:cNvPicPr>
          <p:nvPr/>
        </p:nvPicPr>
        <p:blipFill rotWithShape="1">
          <a:blip r:embed="rId4"/>
          <a:srcRect b="6385"/>
          <a:stretch/>
        </p:blipFill>
        <p:spPr bwMode="auto">
          <a:xfrm>
            <a:off x="5090291" y="1398575"/>
            <a:ext cx="2214617" cy="1950003"/>
          </a:xfrm>
          <a:prstGeom prst="rect">
            <a:avLst/>
          </a:prstGeom>
          <a:noFill/>
          <a:ln w="19050">
            <a:noFill/>
          </a:ln>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D750781-6A8C-46B2-83BE-E25FEB375898}"/>
              </a:ext>
            </a:extLst>
          </p:cNvPr>
          <p:cNvPicPr>
            <a:picLocks noChangeAspect="1" noChangeArrowheads="1"/>
          </p:cNvPicPr>
          <p:nvPr/>
        </p:nvPicPr>
        <p:blipFill>
          <a:blip r:embed="rId5"/>
          <a:srcRect t="18399" b="18399"/>
          <a:stretch/>
        </p:blipFill>
        <p:spPr bwMode="auto">
          <a:xfrm>
            <a:off x="8627221" y="1649692"/>
            <a:ext cx="2548779" cy="1602826"/>
          </a:xfrm>
          <a:prstGeom prst="rect">
            <a:avLst/>
          </a:prstGeom>
          <a:noFill/>
          <a:ln w="19050">
            <a:noFill/>
          </a:ln>
          <a:extLst>
            <a:ext uri="{909E8E84-426E-40DD-AFC4-6F175D3DCCD1}">
              <a14:hiddenFill xmlns:a14="http://schemas.microsoft.com/office/drawing/2010/main">
                <a:solidFill>
                  <a:srgbClr val="FFFFFF"/>
                </a:solidFill>
              </a14:hiddenFill>
            </a:ext>
          </a:extLst>
        </p:spPr>
      </p:pic>
      <p:pic>
        <p:nvPicPr>
          <p:cNvPr id="6" name="Picture 2" descr="Resource Allocation Icons - Download Free Vector Icons | Noun Project">
            <a:extLst>
              <a:ext uri="{FF2B5EF4-FFF2-40B4-BE49-F238E27FC236}">
                <a16:creationId xmlns:a16="http://schemas.microsoft.com/office/drawing/2014/main" id="{44BB4FE3-95D5-4018-8E5A-88785158025B}"/>
              </a:ext>
            </a:extLst>
          </p:cNvPr>
          <p:cNvPicPr>
            <a:picLocks noChangeAspect="1" noChangeArrowheads="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89042" y="1475234"/>
            <a:ext cx="2016158" cy="1950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5148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DF1D5-5384-41D2-A4B4-525A2C9B83FB}"/>
              </a:ext>
            </a:extLst>
          </p:cNvPr>
          <p:cNvSpPr>
            <a:spLocks noGrp="1"/>
          </p:cNvSpPr>
          <p:nvPr>
            <p:ph type="title"/>
          </p:nvPr>
        </p:nvSpPr>
        <p:spPr/>
        <p:txBody>
          <a:bodyPr/>
          <a:lstStyle/>
          <a:p>
            <a:r>
              <a:rPr lang="en-US"/>
              <a:t>AGENDA</a:t>
            </a:r>
            <a:endParaRPr lang="en-IN"/>
          </a:p>
        </p:txBody>
      </p:sp>
      <p:sp>
        <p:nvSpPr>
          <p:cNvPr id="3" name="Content Placeholder 2">
            <a:extLst>
              <a:ext uri="{FF2B5EF4-FFF2-40B4-BE49-F238E27FC236}">
                <a16:creationId xmlns:a16="http://schemas.microsoft.com/office/drawing/2014/main" id="{A6B528B9-CC25-4F87-9E36-55527EBF664D}"/>
              </a:ext>
            </a:extLst>
          </p:cNvPr>
          <p:cNvSpPr>
            <a:spLocks noGrp="1"/>
          </p:cNvSpPr>
          <p:nvPr>
            <p:ph idx="1"/>
          </p:nvPr>
        </p:nvSpPr>
        <p:spPr>
          <a:xfrm>
            <a:off x="581192" y="1890876"/>
            <a:ext cx="11029615" cy="4526702"/>
          </a:xfrm>
        </p:spPr>
        <p:txBody>
          <a:bodyPr>
            <a:normAutofit/>
          </a:bodyPr>
          <a:lstStyle/>
          <a:p>
            <a:pPr>
              <a:lnSpc>
                <a:spcPct val="200000"/>
              </a:lnSpc>
              <a:buClr>
                <a:schemeClr val="accent5"/>
              </a:buClr>
            </a:pPr>
            <a:r>
              <a:rPr lang="en-US" sz="2400"/>
              <a:t>TEAM INTRODUCTION</a:t>
            </a:r>
          </a:p>
          <a:p>
            <a:pPr>
              <a:lnSpc>
                <a:spcPct val="200000"/>
              </a:lnSpc>
              <a:buClr>
                <a:schemeClr val="accent5"/>
              </a:buClr>
            </a:pPr>
            <a:r>
              <a:rPr lang="en-US" sz="2400"/>
              <a:t>OBJECTIVE AND KEY TAKEAWAYS</a:t>
            </a:r>
          </a:p>
          <a:p>
            <a:pPr>
              <a:lnSpc>
                <a:spcPct val="200000"/>
              </a:lnSpc>
              <a:buClr>
                <a:schemeClr val="accent5"/>
              </a:buClr>
            </a:pPr>
            <a:r>
              <a:rPr lang="en-IN" sz="2400"/>
              <a:t>DATABASE DESIGN</a:t>
            </a:r>
          </a:p>
          <a:p>
            <a:pPr>
              <a:lnSpc>
                <a:spcPct val="200000"/>
              </a:lnSpc>
              <a:buClr>
                <a:schemeClr val="accent5"/>
              </a:buClr>
            </a:pPr>
            <a:r>
              <a:rPr lang="en-IN" sz="2400"/>
              <a:t>BUSINESS SOLUTION AND IMPACT</a:t>
            </a:r>
          </a:p>
          <a:p>
            <a:pPr>
              <a:lnSpc>
                <a:spcPct val="200000"/>
              </a:lnSpc>
              <a:buClr>
                <a:schemeClr val="accent5"/>
              </a:buClr>
            </a:pPr>
            <a:r>
              <a:rPr lang="en-IN" sz="2400"/>
              <a:t>CONCLUSION</a:t>
            </a:r>
          </a:p>
        </p:txBody>
      </p:sp>
      <p:grpSp>
        <p:nvGrpSpPr>
          <p:cNvPr id="6" name="Group 5">
            <a:extLst>
              <a:ext uri="{FF2B5EF4-FFF2-40B4-BE49-F238E27FC236}">
                <a16:creationId xmlns:a16="http://schemas.microsoft.com/office/drawing/2014/main" id="{86A91D74-F596-4E6E-8212-920D64514C3A}"/>
              </a:ext>
            </a:extLst>
          </p:cNvPr>
          <p:cNvGrpSpPr/>
          <p:nvPr/>
        </p:nvGrpSpPr>
        <p:grpSpPr>
          <a:xfrm>
            <a:off x="181985" y="4045894"/>
            <a:ext cx="11629714" cy="453005"/>
            <a:chOff x="181985" y="2147582"/>
            <a:chExt cx="11629714" cy="453005"/>
          </a:xfrm>
        </p:grpSpPr>
        <p:sp>
          <p:nvSpPr>
            <p:cNvPr id="4" name="Rectangle 3">
              <a:extLst>
                <a:ext uri="{FF2B5EF4-FFF2-40B4-BE49-F238E27FC236}">
                  <a16:creationId xmlns:a16="http://schemas.microsoft.com/office/drawing/2014/main" id="{298C1061-5EAC-4BD8-9864-EBA64735B45B}"/>
                </a:ext>
              </a:extLst>
            </p:cNvPr>
            <p:cNvSpPr/>
            <p:nvPr/>
          </p:nvSpPr>
          <p:spPr>
            <a:xfrm>
              <a:off x="394283" y="2147582"/>
              <a:ext cx="11417416" cy="453005"/>
            </a:xfrm>
            <a:prstGeom prst="rect">
              <a:avLst/>
            </a:prstGeom>
            <a:solidFill>
              <a:schemeClr val="accent5">
                <a:lumMod val="40000"/>
                <a:lumOff val="60000"/>
                <a:alpha val="2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0EC93CD6-D068-455F-8FCD-4CCF299BDF37}"/>
                </a:ext>
              </a:extLst>
            </p:cNvPr>
            <p:cNvSpPr/>
            <p:nvPr/>
          </p:nvSpPr>
          <p:spPr>
            <a:xfrm>
              <a:off x="181985" y="2147582"/>
              <a:ext cx="152399" cy="453005"/>
            </a:xfrm>
            <a:prstGeom prst="rect">
              <a:avLst/>
            </a:prstGeom>
            <a:solidFill>
              <a:srgbClr val="3DAD8D"/>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6586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47380-CC78-4ACB-95D2-80CECEA8924F}"/>
              </a:ext>
            </a:extLst>
          </p:cNvPr>
          <p:cNvSpPr>
            <a:spLocks noGrp="1"/>
          </p:cNvSpPr>
          <p:nvPr>
            <p:ph type="title"/>
          </p:nvPr>
        </p:nvSpPr>
        <p:spPr>
          <a:xfrm>
            <a:off x="1031846" y="702156"/>
            <a:ext cx="11032782" cy="598138"/>
          </a:xfrm>
        </p:spPr>
        <p:txBody>
          <a:bodyPr>
            <a:normAutofit/>
          </a:bodyPr>
          <a:lstStyle/>
          <a:p>
            <a:r>
              <a:rPr lang="en-US"/>
              <a:t>data requirement of </a:t>
            </a:r>
            <a:r>
              <a:rPr lang="en-US" err="1"/>
              <a:t>lawson</a:t>
            </a:r>
            <a:r>
              <a:rPr lang="en-US"/>
              <a:t> </a:t>
            </a:r>
            <a:r>
              <a:rPr lang="en-US" err="1"/>
              <a:t>otg</a:t>
            </a:r>
            <a:endParaRPr lang="en-US" cap="none"/>
          </a:p>
        </p:txBody>
      </p:sp>
      <p:pic>
        <p:nvPicPr>
          <p:cNvPr id="10244" name="Picture 4" descr="database Icon 1711882">
            <a:extLst>
              <a:ext uri="{FF2B5EF4-FFF2-40B4-BE49-F238E27FC236}">
                <a16:creationId xmlns:a16="http://schemas.microsoft.com/office/drawing/2014/main" id="{FBB69816-03AD-4E92-A2DB-1E00DE3375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949" y="735713"/>
            <a:ext cx="738231" cy="59813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D21B9C1C-61AD-4308-9268-DAA1B5A84466}"/>
              </a:ext>
            </a:extLst>
          </p:cNvPr>
          <p:cNvSpPr>
            <a:spLocks noGrp="1"/>
          </p:cNvSpPr>
          <p:nvPr>
            <p:ph idx="1"/>
          </p:nvPr>
        </p:nvSpPr>
        <p:spPr>
          <a:xfrm>
            <a:off x="1014326" y="2356906"/>
            <a:ext cx="11029615" cy="3634486"/>
          </a:xfrm>
        </p:spPr>
        <p:txBody>
          <a:bodyPr/>
          <a:lstStyle/>
          <a:p>
            <a:pPr marL="0" indent="0">
              <a:buNone/>
            </a:pPr>
            <a:r>
              <a:rPr lang="en-US"/>
              <a:t> </a:t>
            </a:r>
            <a:endParaRPr lang="en-IN"/>
          </a:p>
        </p:txBody>
      </p:sp>
      <p:pic>
        <p:nvPicPr>
          <p:cNvPr id="20" name="Picture 2" descr="On-the-GO! @ Lawson">
            <a:extLst>
              <a:ext uri="{FF2B5EF4-FFF2-40B4-BE49-F238E27FC236}">
                <a16:creationId xmlns:a16="http://schemas.microsoft.com/office/drawing/2014/main" id="{9437CDB3-B333-40D6-8C9A-F5D95424D67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79" r="9541" b="2"/>
          <a:stretch/>
        </p:blipFill>
        <p:spPr bwMode="auto">
          <a:xfrm>
            <a:off x="4555954" y="2340864"/>
            <a:ext cx="2598821" cy="313178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D3A444A5-6C68-40B7-B281-58178C314960}"/>
              </a:ext>
            </a:extLst>
          </p:cNvPr>
          <p:cNvSpPr/>
          <p:nvPr/>
        </p:nvSpPr>
        <p:spPr>
          <a:xfrm>
            <a:off x="4491785" y="2935705"/>
            <a:ext cx="2711116" cy="1973179"/>
          </a:xfrm>
          <a:prstGeom prst="rect">
            <a:avLst/>
          </a:prstGeom>
          <a:noFill/>
          <a:ln w="76200">
            <a:solidFill>
              <a:srgbClr val="C7A673"/>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4" name="Rectangle 13">
            <a:extLst>
              <a:ext uri="{FF2B5EF4-FFF2-40B4-BE49-F238E27FC236}">
                <a16:creationId xmlns:a16="http://schemas.microsoft.com/office/drawing/2014/main" id="{36ABF0E6-7971-49B1-8CE6-B93FD0B61906}"/>
              </a:ext>
            </a:extLst>
          </p:cNvPr>
          <p:cNvSpPr/>
          <p:nvPr/>
        </p:nvSpPr>
        <p:spPr>
          <a:xfrm>
            <a:off x="1134571" y="3491028"/>
            <a:ext cx="1957137" cy="869030"/>
          </a:xfrm>
          <a:prstGeom prst="rect">
            <a:avLst/>
          </a:prstGeom>
          <a:solidFill>
            <a:srgbClr val="2C3D27"/>
          </a:solidFill>
          <a:ln w="76200">
            <a:solidFill>
              <a:srgbClr val="C7A6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EMPLOYEE ROLE</a:t>
            </a:r>
            <a:endParaRPr lang="en-IN" b="1"/>
          </a:p>
        </p:txBody>
      </p:sp>
      <p:sp>
        <p:nvSpPr>
          <p:cNvPr id="22" name="Rectangle 21">
            <a:extLst>
              <a:ext uri="{FF2B5EF4-FFF2-40B4-BE49-F238E27FC236}">
                <a16:creationId xmlns:a16="http://schemas.microsoft.com/office/drawing/2014/main" id="{C4638622-CB83-4034-B045-45F9F57A80E0}"/>
              </a:ext>
            </a:extLst>
          </p:cNvPr>
          <p:cNvSpPr/>
          <p:nvPr/>
        </p:nvSpPr>
        <p:spPr>
          <a:xfrm>
            <a:off x="1146198" y="2179217"/>
            <a:ext cx="1957137" cy="869030"/>
          </a:xfrm>
          <a:prstGeom prst="rect">
            <a:avLst/>
          </a:prstGeom>
          <a:solidFill>
            <a:srgbClr val="2C3D27"/>
          </a:solidFill>
          <a:ln w="76200">
            <a:solidFill>
              <a:srgbClr val="C7A6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EMPLOYEE DETAILS</a:t>
            </a:r>
            <a:endParaRPr lang="en-IN" b="1"/>
          </a:p>
        </p:txBody>
      </p:sp>
      <p:sp>
        <p:nvSpPr>
          <p:cNvPr id="23" name="Rectangle 22">
            <a:extLst>
              <a:ext uri="{FF2B5EF4-FFF2-40B4-BE49-F238E27FC236}">
                <a16:creationId xmlns:a16="http://schemas.microsoft.com/office/drawing/2014/main" id="{11905889-C1EB-414D-AFB3-7F2511BA33EC}"/>
              </a:ext>
            </a:extLst>
          </p:cNvPr>
          <p:cNvSpPr/>
          <p:nvPr/>
        </p:nvSpPr>
        <p:spPr>
          <a:xfrm>
            <a:off x="1128758" y="4890671"/>
            <a:ext cx="1957137" cy="869030"/>
          </a:xfrm>
          <a:prstGeom prst="rect">
            <a:avLst/>
          </a:prstGeom>
          <a:solidFill>
            <a:schemeClr val="accent2">
              <a:lumMod val="50000"/>
            </a:schemeClr>
          </a:solidFill>
          <a:ln w="76200">
            <a:solidFill>
              <a:srgbClr val="C7A6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EMPLOYEE </a:t>
            </a:r>
          </a:p>
          <a:p>
            <a:pPr algn="ctr"/>
            <a:r>
              <a:rPr lang="en-US" b="1"/>
              <a:t>SHIFT TIME</a:t>
            </a:r>
            <a:endParaRPr lang="en-IN" b="1"/>
          </a:p>
        </p:txBody>
      </p:sp>
      <p:sp>
        <p:nvSpPr>
          <p:cNvPr id="24" name="Rectangle 23">
            <a:extLst>
              <a:ext uri="{FF2B5EF4-FFF2-40B4-BE49-F238E27FC236}">
                <a16:creationId xmlns:a16="http://schemas.microsoft.com/office/drawing/2014/main" id="{A3CEC6B3-F494-4F56-B0EC-FBCFCFF57EF0}"/>
              </a:ext>
            </a:extLst>
          </p:cNvPr>
          <p:cNvSpPr/>
          <p:nvPr/>
        </p:nvSpPr>
        <p:spPr>
          <a:xfrm>
            <a:off x="1128758" y="4869294"/>
            <a:ext cx="1957137" cy="869030"/>
          </a:xfrm>
          <a:prstGeom prst="rect">
            <a:avLst/>
          </a:prstGeom>
          <a:solidFill>
            <a:srgbClr val="2C3D27"/>
          </a:solidFill>
          <a:ln w="76200">
            <a:solidFill>
              <a:srgbClr val="C7A6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EMPLOYEE </a:t>
            </a:r>
          </a:p>
          <a:p>
            <a:pPr algn="ctr"/>
            <a:r>
              <a:rPr lang="en-US" b="1"/>
              <a:t>SHIFT TIME</a:t>
            </a:r>
            <a:endParaRPr lang="en-IN" b="1"/>
          </a:p>
        </p:txBody>
      </p:sp>
      <p:sp>
        <p:nvSpPr>
          <p:cNvPr id="25" name="Rectangle 24">
            <a:extLst>
              <a:ext uri="{FF2B5EF4-FFF2-40B4-BE49-F238E27FC236}">
                <a16:creationId xmlns:a16="http://schemas.microsoft.com/office/drawing/2014/main" id="{D07BFC2A-6D2F-43A9-B987-4A96A8F6326F}"/>
              </a:ext>
            </a:extLst>
          </p:cNvPr>
          <p:cNvSpPr/>
          <p:nvPr/>
        </p:nvSpPr>
        <p:spPr>
          <a:xfrm>
            <a:off x="3623305" y="1476662"/>
            <a:ext cx="1957137" cy="869030"/>
          </a:xfrm>
          <a:prstGeom prst="rect">
            <a:avLst/>
          </a:prstGeom>
          <a:solidFill>
            <a:srgbClr val="2C3D27"/>
          </a:solidFill>
          <a:ln w="57150">
            <a:solidFill>
              <a:srgbClr val="C7A6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VENDOR DETAILS</a:t>
            </a:r>
            <a:endParaRPr lang="en-IN" b="1"/>
          </a:p>
        </p:txBody>
      </p:sp>
      <p:sp>
        <p:nvSpPr>
          <p:cNvPr id="26" name="Rectangle 25">
            <a:extLst>
              <a:ext uri="{FF2B5EF4-FFF2-40B4-BE49-F238E27FC236}">
                <a16:creationId xmlns:a16="http://schemas.microsoft.com/office/drawing/2014/main" id="{859572CD-93D3-474F-ADC0-AFB1E591A8B2}"/>
              </a:ext>
            </a:extLst>
          </p:cNvPr>
          <p:cNvSpPr/>
          <p:nvPr/>
        </p:nvSpPr>
        <p:spPr>
          <a:xfrm>
            <a:off x="6100412" y="1449523"/>
            <a:ext cx="1957137" cy="869030"/>
          </a:xfrm>
          <a:prstGeom prst="rect">
            <a:avLst/>
          </a:prstGeom>
          <a:solidFill>
            <a:srgbClr val="2C3D27"/>
          </a:solidFill>
          <a:ln w="57150">
            <a:solidFill>
              <a:srgbClr val="C7A6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PURCHASE DETAILS</a:t>
            </a:r>
            <a:endParaRPr lang="en-IN" b="1"/>
          </a:p>
        </p:txBody>
      </p:sp>
      <p:sp>
        <p:nvSpPr>
          <p:cNvPr id="27" name="Rectangle 26">
            <a:extLst>
              <a:ext uri="{FF2B5EF4-FFF2-40B4-BE49-F238E27FC236}">
                <a16:creationId xmlns:a16="http://schemas.microsoft.com/office/drawing/2014/main" id="{48DC4C1F-5475-438E-BE50-47968842C2EB}"/>
              </a:ext>
            </a:extLst>
          </p:cNvPr>
          <p:cNvSpPr/>
          <p:nvPr/>
        </p:nvSpPr>
        <p:spPr>
          <a:xfrm>
            <a:off x="8609162" y="2179217"/>
            <a:ext cx="1957137" cy="869030"/>
          </a:xfrm>
          <a:prstGeom prst="rect">
            <a:avLst/>
          </a:prstGeom>
          <a:solidFill>
            <a:srgbClr val="2C3D27"/>
          </a:solidFill>
          <a:ln w="57150">
            <a:solidFill>
              <a:srgbClr val="C7A6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ITEMS DETAILS</a:t>
            </a:r>
            <a:endParaRPr lang="en-IN" b="1"/>
          </a:p>
        </p:txBody>
      </p:sp>
      <p:sp>
        <p:nvSpPr>
          <p:cNvPr id="28" name="Rectangle 27">
            <a:extLst>
              <a:ext uri="{FF2B5EF4-FFF2-40B4-BE49-F238E27FC236}">
                <a16:creationId xmlns:a16="http://schemas.microsoft.com/office/drawing/2014/main" id="{F12A24E5-33F3-400A-A293-2F514BA40434}"/>
              </a:ext>
            </a:extLst>
          </p:cNvPr>
          <p:cNvSpPr/>
          <p:nvPr/>
        </p:nvSpPr>
        <p:spPr>
          <a:xfrm>
            <a:off x="8591351" y="3488281"/>
            <a:ext cx="1957137" cy="869030"/>
          </a:xfrm>
          <a:prstGeom prst="rect">
            <a:avLst/>
          </a:prstGeom>
          <a:solidFill>
            <a:srgbClr val="2C3D27"/>
          </a:solidFill>
          <a:ln w="57150">
            <a:solidFill>
              <a:srgbClr val="C7A6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PRODUCT CATEGORY</a:t>
            </a:r>
            <a:endParaRPr lang="en-IN" b="1"/>
          </a:p>
        </p:txBody>
      </p:sp>
      <p:sp>
        <p:nvSpPr>
          <p:cNvPr id="29" name="Rectangle 28">
            <a:extLst>
              <a:ext uri="{FF2B5EF4-FFF2-40B4-BE49-F238E27FC236}">
                <a16:creationId xmlns:a16="http://schemas.microsoft.com/office/drawing/2014/main" id="{1EAC96CD-04D3-4371-9A93-B5B9E67B3807}"/>
              </a:ext>
            </a:extLst>
          </p:cNvPr>
          <p:cNvSpPr/>
          <p:nvPr/>
        </p:nvSpPr>
        <p:spPr>
          <a:xfrm>
            <a:off x="6163222" y="5494956"/>
            <a:ext cx="1957137" cy="869030"/>
          </a:xfrm>
          <a:prstGeom prst="rect">
            <a:avLst/>
          </a:prstGeom>
          <a:solidFill>
            <a:srgbClr val="2C3D27"/>
          </a:solidFill>
          <a:ln w="76200">
            <a:solidFill>
              <a:srgbClr val="C7A6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ORDER DETAILS</a:t>
            </a:r>
            <a:endParaRPr lang="en-IN" b="1"/>
          </a:p>
        </p:txBody>
      </p:sp>
      <p:sp>
        <p:nvSpPr>
          <p:cNvPr id="30" name="Rectangle 29">
            <a:extLst>
              <a:ext uri="{FF2B5EF4-FFF2-40B4-BE49-F238E27FC236}">
                <a16:creationId xmlns:a16="http://schemas.microsoft.com/office/drawing/2014/main" id="{94FA6199-7A09-4E10-9D64-725B660C72CF}"/>
              </a:ext>
            </a:extLst>
          </p:cNvPr>
          <p:cNvSpPr/>
          <p:nvPr/>
        </p:nvSpPr>
        <p:spPr>
          <a:xfrm>
            <a:off x="3623305" y="5494956"/>
            <a:ext cx="1957137" cy="869030"/>
          </a:xfrm>
          <a:prstGeom prst="rect">
            <a:avLst/>
          </a:prstGeom>
          <a:solidFill>
            <a:srgbClr val="2C3D27"/>
          </a:solidFill>
          <a:ln w="76200">
            <a:solidFill>
              <a:srgbClr val="C7A6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PRODUCT PRICING</a:t>
            </a:r>
            <a:endParaRPr lang="en-IN" b="1"/>
          </a:p>
        </p:txBody>
      </p:sp>
      <p:sp>
        <p:nvSpPr>
          <p:cNvPr id="31" name="Rectangle 30">
            <a:extLst>
              <a:ext uri="{FF2B5EF4-FFF2-40B4-BE49-F238E27FC236}">
                <a16:creationId xmlns:a16="http://schemas.microsoft.com/office/drawing/2014/main" id="{04C76ABE-2454-4A5C-A343-D7C02C61977A}"/>
              </a:ext>
            </a:extLst>
          </p:cNvPr>
          <p:cNvSpPr/>
          <p:nvPr/>
        </p:nvSpPr>
        <p:spPr>
          <a:xfrm>
            <a:off x="8591350" y="4869294"/>
            <a:ext cx="1957137" cy="869030"/>
          </a:xfrm>
          <a:prstGeom prst="rect">
            <a:avLst/>
          </a:prstGeom>
          <a:solidFill>
            <a:srgbClr val="2C3D27"/>
          </a:solidFill>
          <a:ln w="57150">
            <a:solidFill>
              <a:srgbClr val="C7A6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PRODUCT QUIANTITY</a:t>
            </a:r>
            <a:endParaRPr lang="en-IN" b="1"/>
          </a:p>
        </p:txBody>
      </p:sp>
      <p:cxnSp>
        <p:nvCxnSpPr>
          <p:cNvPr id="33" name="Connector: Elbow 32">
            <a:extLst>
              <a:ext uri="{FF2B5EF4-FFF2-40B4-BE49-F238E27FC236}">
                <a16:creationId xmlns:a16="http://schemas.microsoft.com/office/drawing/2014/main" id="{D7DB5370-045F-4751-B9F2-E2AD8C55F912}"/>
              </a:ext>
            </a:extLst>
          </p:cNvPr>
          <p:cNvCxnSpPr>
            <a:endCxn id="22" idx="3"/>
          </p:cNvCxnSpPr>
          <p:nvPr/>
        </p:nvCxnSpPr>
        <p:spPr>
          <a:xfrm rot="10800000">
            <a:off x="3103335" y="2613733"/>
            <a:ext cx="1388450" cy="594689"/>
          </a:xfrm>
          <a:prstGeom prst="bentConnector3">
            <a:avLst/>
          </a:prstGeom>
          <a:ln w="76200">
            <a:solidFill>
              <a:srgbClr val="C7A673"/>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462AEFEE-9CD7-483F-BFA6-3FCDD7D142A7}"/>
              </a:ext>
            </a:extLst>
          </p:cNvPr>
          <p:cNvCxnSpPr>
            <a:cxnSpLocks/>
            <a:endCxn id="24" idx="3"/>
          </p:cNvCxnSpPr>
          <p:nvPr/>
        </p:nvCxnSpPr>
        <p:spPr>
          <a:xfrm rot="10800000" flipV="1">
            <a:off x="3085895" y="4578439"/>
            <a:ext cx="1397170" cy="725370"/>
          </a:xfrm>
          <a:prstGeom prst="bentConnector3">
            <a:avLst/>
          </a:prstGeom>
          <a:ln w="76200">
            <a:solidFill>
              <a:srgbClr val="C7A673"/>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3A7A5D90-C455-4686-B0FE-94165067CA27}"/>
              </a:ext>
            </a:extLst>
          </p:cNvPr>
          <p:cNvCxnSpPr>
            <a:cxnSpLocks/>
          </p:cNvCxnSpPr>
          <p:nvPr/>
        </p:nvCxnSpPr>
        <p:spPr>
          <a:xfrm flipV="1">
            <a:off x="7227150" y="2613732"/>
            <a:ext cx="1382013" cy="595920"/>
          </a:xfrm>
          <a:prstGeom prst="bentConnector3">
            <a:avLst/>
          </a:prstGeom>
          <a:ln w="76200">
            <a:solidFill>
              <a:srgbClr val="C7A673"/>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96DFD07D-9039-4193-BDB0-5C6E4DCD625D}"/>
              </a:ext>
            </a:extLst>
          </p:cNvPr>
          <p:cNvCxnSpPr>
            <a:cxnSpLocks/>
            <a:endCxn id="31" idx="1"/>
          </p:cNvCxnSpPr>
          <p:nvPr/>
        </p:nvCxnSpPr>
        <p:spPr>
          <a:xfrm>
            <a:off x="7234729" y="4578440"/>
            <a:ext cx="1356621" cy="725369"/>
          </a:xfrm>
          <a:prstGeom prst="bentConnector3">
            <a:avLst>
              <a:gd name="adj1" fmla="val 50000"/>
            </a:avLst>
          </a:prstGeom>
          <a:ln w="76200">
            <a:solidFill>
              <a:srgbClr val="C7A673"/>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40A3A8F9-74D2-4F74-8129-6EE499C50332}"/>
              </a:ext>
            </a:extLst>
          </p:cNvPr>
          <p:cNvCxnSpPr>
            <a:cxnSpLocks/>
          </p:cNvCxnSpPr>
          <p:nvPr/>
        </p:nvCxnSpPr>
        <p:spPr>
          <a:xfrm>
            <a:off x="7202901" y="3922294"/>
            <a:ext cx="1388450" cy="501"/>
          </a:xfrm>
          <a:prstGeom prst="bentConnector3">
            <a:avLst/>
          </a:prstGeom>
          <a:ln w="76200">
            <a:solidFill>
              <a:srgbClr val="C7A673"/>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53DF6741-E68F-463C-9FC6-6F5043A9C4D3}"/>
              </a:ext>
            </a:extLst>
          </p:cNvPr>
          <p:cNvCxnSpPr>
            <a:cxnSpLocks/>
            <a:stCxn id="11" idx="1"/>
            <a:endCxn id="14" idx="3"/>
          </p:cNvCxnSpPr>
          <p:nvPr/>
        </p:nvCxnSpPr>
        <p:spPr>
          <a:xfrm rot="10800000" flipV="1">
            <a:off x="3091709" y="3922295"/>
            <a:ext cx="1400077" cy="3248"/>
          </a:xfrm>
          <a:prstGeom prst="bentConnector3">
            <a:avLst>
              <a:gd name="adj1" fmla="val 50000"/>
            </a:avLst>
          </a:prstGeom>
          <a:ln w="76200">
            <a:solidFill>
              <a:srgbClr val="C7A673"/>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B5C248F5-8F3E-4DB6-B65D-305B267D9D8A}"/>
              </a:ext>
            </a:extLst>
          </p:cNvPr>
          <p:cNvCxnSpPr>
            <a:cxnSpLocks/>
            <a:endCxn id="25" idx="2"/>
          </p:cNvCxnSpPr>
          <p:nvPr/>
        </p:nvCxnSpPr>
        <p:spPr>
          <a:xfrm rot="16200000" flipV="1">
            <a:off x="4593003" y="2354563"/>
            <a:ext cx="565386" cy="547643"/>
          </a:xfrm>
          <a:prstGeom prst="bentConnector3">
            <a:avLst>
              <a:gd name="adj1" fmla="val 30138"/>
            </a:avLst>
          </a:prstGeom>
          <a:ln w="76200">
            <a:solidFill>
              <a:srgbClr val="C7A673"/>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C498CD00-A22F-4B2E-95DF-1CB106074027}"/>
              </a:ext>
            </a:extLst>
          </p:cNvPr>
          <p:cNvCxnSpPr>
            <a:cxnSpLocks/>
          </p:cNvCxnSpPr>
          <p:nvPr/>
        </p:nvCxnSpPr>
        <p:spPr>
          <a:xfrm rot="5400000" flipH="1" flipV="1">
            <a:off x="6367087" y="2302379"/>
            <a:ext cx="581265" cy="566974"/>
          </a:xfrm>
          <a:prstGeom prst="bentConnector3">
            <a:avLst>
              <a:gd name="adj1" fmla="val 25161"/>
            </a:avLst>
          </a:prstGeom>
          <a:ln w="76200">
            <a:solidFill>
              <a:srgbClr val="C7A673"/>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7BE232FE-AAAC-4EF5-9300-944E45F8D88D}"/>
              </a:ext>
            </a:extLst>
          </p:cNvPr>
          <p:cNvCxnSpPr>
            <a:cxnSpLocks/>
          </p:cNvCxnSpPr>
          <p:nvPr/>
        </p:nvCxnSpPr>
        <p:spPr>
          <a:xfrm rot="5400000">
            <a:off x="4599442" y="4979922"/>
            <a:ext cx="517466" cy="512602"/>
          </a:xfrm>
          <a:prstGeom prst="bentConnector3">
            <a:avLst>
              <a:gd name="adj1" fmla="val 28299"/>
            </a:avLst>
          </a:prstGeom>
          <a:ln w="76200">
            <a:solidFill>
              <a:srgbClr val="C7A673"/>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E1E1805E-904D-4074-83DE-0268748AEAC6}"/>
              </a:ext>
            </a:extLst>
          </p:cNvPr>
          <p:cNvCxnSpPr>
            <a:cxnSpLocks/>
          </p:cNvCxnSpPr>
          <p:nvPr/>
        </p:nvCxnSpPr>
        <p:spPr>
          <a:xfrm rot="16200000" flipH="1">
            <a:off x="6645446" y="4998610"/>
            <a:ext cx="517465" cy="475228"/>
          </a:xfrm>
          <a:prstGeom prst="bentConnector3">
            <a:avLst>
              <a:gd name="adj1" fmla="val 25199"/>
            </a:avLst>
          </a:prstGeom>
          <a:ln w="76200">
            <a:solidFill>
              <a:srgbClr val="C7A67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6713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47380-CC78-4ACB-95D2-80CECEA8924F}"/>
              </a:ext>
            </a:extLst>
          </p:cNvPr>
          <p:cNvSpPr>
            <a:spLocks noGrp="1"/>
          </p:cNvSpPr>
          <p:nvPr>
            <p:ph type="title"/>
          </p:nvPr>
        </p:nvSpPr>
        <p:spPr>
          <a:xfrm>
            <a:off x="1031846" y="702156"/>
            <a:ext cx="11032782" cy="598138"/>
          </a:xfrm>
        </p:spPr>
        <p:txBody>
          <a:bodyPr>
            <a:normAutofit/>
          </a:bodyPr>
          <a:lstStyle/>
          <a:p>
            <a:r>
              <a:rPr lang="en-US" cap="none"/>
              <a:t>NORMALIZATION OF TABLES AND DATABASE DESIGNING </a:t>
            </a:r>
          </a:p>
        </p:txBody>
      </p:sp>
      <p:pic>
        <p:nvPicPr>
          <p:cNvPr id="10244" name="Picture 4" descr="database Icon 1711882">
            <a:extLst>
              <a:ext uri="{FF2B5EF4-FFF2-40B4-BE49-F238E27FC236}">
                <a16:creationId xmlns:a16="http://schemas.microsoft.com/office/drawing/2014/main" id="{FBB69816-03AD-4E92-A2DB-1E00DE3375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949" y="735713"/>
            <a:ext cx="738231" cy="59813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C4B92D9-8ED8-41FC-8839-8E881DDB34FA}"/>
              </a:ext>
            </a:extLst>
          </p:cNvPr>
          <p:cNvSpPr>
            <a:spLocks noGrp="1"/>
          </p:cNvSpPr>
          <p:nvPr>
            <p:ph idx="1"/>
          </p:nvPr>
        </p:nvSpPr>
        <p:spPr>
          <a:xfrm flipV="1">
            <a:off x="11144250" y="5651500"/>
            <a:ext cx="904707" cy="598138"/>
          </a:xfrm>
        </p:spPr>
        <p:txBody>
          <a:bodyPr/>
          <a:lstStyle/>
          <a:p>
            <a:pPr marL="0" indent="0">
              <a:buNone/>
            </a:pPr>
            <a:r>
              <a:rPr lang="en-US"/>
              <a:t> </a:t>
            </a:r>
            <a:endParaRPr lang="en-IN"/>
          </a:p>
        </p:txBody>
      </p:sp>
      <p:grpSp>
        <p:nvGrpSpPr>
          <p:cNvPr id="10" name="Group 9">
            <a:extLst>
              <a:ext uri="{FF2B5EF4-FFF2-40B4-BE49-F238E27FC236}">
                <a16:creationId xmlns:a16="http://schemas.microsoft.com/office/drawing/2014/main" id="{F27484AA-739B-485A-BAC1-0481A13FCEE2}"/>
              </a:ext>
            </a:extLst>
          </p:cNvPr>
          <p:cNvGrpSpPr/>
          <p:nvPr/>
        </p:nvGrpSpPr>
        <p:grpSpPr>
          <a:xfrm>
            <a:off x="1857234" y="1482267"/>
            <a:ext cx="7958167" cy="4381911"/>
            <a:chOff x="1857234" y="1806117"/>
            <a:chExt cx="7958167" cy="4381911"/>
          </a:xfrm>
        </p:grpSpPr>
        <p:sp>
          <p:nvSpPr>
            <p:cNvPr id="4" name="Rectangle 3">
              <a:extLst>
                <a:ext uri="{FF2B5EF4-FFF2-40B4-BE49-F238E27FC236}">
                  <a16:creationId xmlns:a16="http://schemas.microsoft.com/office/drawing/2014/main" id="{DB33FF7E-31EC-487A-BBEE-AC0F22849CE6}"/>
                </a:ext>
              </a:extLst>
            </p:cNvPr>
            <p:cNvSpPr/>
            <p:nvPr/>
          </p:nvSpPr>
          <p:spPr>
            <a:xfrm>
              <a:off x="2844464" y="2186349"/>
              <a:ext cx="5967663" cy="154515"/>
            </a:xfrm>
            <a:prstGeom prst="rect">
              <a:avLst/>
            </a:prstGeom>
            <a:solidFill>
              <a:srgbClr val="2C3D27"/>
            </a:solidFill>
            <a:ln>
              <a:solidFill>
                <a:srgbClr val="2C3D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152FA321-8554-4B46-BC28-8FC6285AA2EF}"/>
                </a:ext>
              </a:extLst>
            </p:cNvPr>
            <p:cNvSpPr/>
            <p:nvPr/>
          </p:nvSpPr>
          <p:spPr>
            <a:xfrm>
              <a:off x="2844464" y="3881800"/>
              <a:ext cx="5967663" cy="154515"/>
            </a:xfrm>
            <a:prstGeom prst="rect">
              <a:avLst/>
            </a:prstGeom>
            <a:solidFill>
              <a:srgbClr val="2C3D27"/>
            </a:solidFill>
            <a:ln>
              <a:solidFill>
                <a:srgbClr val="2C3D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5F593A5B-5DBA-45E3-AD1A-3D79297E56C3}"/>
                </a:ext>
              </a:extLst>
            </p:cNvPr>
            <p:cNvSpPr/>
            <p:nvPr/>
          </p:nvSpPr>
          <p:spPr>
            <a:xfrm>
              <a:off x="2844464" y="5577250"/>
              <a:ext cx="5967663" cy="154515"/>
            </a:xfrm>
            <a:prstGeom prst="rect">
              <a:avLst/>
            </a:prstGeom>
            <a:solidFill>
              <a:srgbClr val="2C3D27"/>
            </a:solidFill>
            <a:ln>
              <a:solidFill>
                <a:srgbClr val="2C3D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Block Arc 4">
              <a:extLst>
                <a:ext uri="{FF2B5EF4-FFF2-40B4-BE49-F238E27FC236}">
                  <a16:creationId xmlns:a16="http://schemas.microsoft.com/office/drawing/2014/main" id="{A66851C7-3717-47C6-A542-D551DF090B51}"/>
                </a:ext>
              </a:extLst>
            </p:cNvPr>
            <p:cNvSpPr/>
            <p:nvPr/>
          </p:nvSpPr>
          <p:spPr>
            <a:xfrm rot="5400000">
              <a:off x="7870369" y="2091285"/>
              <a:ext cx="1851430" cy="2038631"/>
            </a:xfrm>
            <a:prstGeom prst="blockArc">
              <a:avLst>
                <a:gd name="adj1" fmla="val 10800000"/>
                <a:gd name="adj2" fmla="val 21517612"/>
                <a:gd name="adj3" fmla="val 8523"/>
              </a:avLst>
            </a:prstGeom>
            <a:solidFill>
              <a:srgbClr val="2C3D27"/>
            </a:solidFill>
            <a:ln>
              <a:solidFill>
                <a:srgbClr val="2C3D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9" name="Block Arc 8">
              <a:extLst>
                <a:ext uri="{FF2B5EF4-FFF2-40B4-BE49-F238E27FC236}">
                  <a16:creationId xmlns:a16="http://schemas.microsoft.com/office/drawing/2014/main" id="{0F4D0970-0C9B-42BE-8FED-4CC81C2B0D8F}"/>
                </a:ext>
              </a:extLst>
            </p:cNvPr>
            <p:cNvSpPr/>
            <p:nvPr/>
          </p:nvSpPr>
          <p:spPr>
            <a:xfrm rot="16200000">
              <a:off x="1950835" y="3790076"/>
              <a:ext cx="1851430" cy="2038631"/>
            </a:xfrm>
            <a:prstGeom prst="blockArc">
              <a:avLst>
                <a:gd name="adj1" fmla="val 10800000"/>
                <a:gd name="adj2" fmla="val 21517612"/>
                <a:gd name="adj3" fmla="val 8523"/>
              </a:avLst>
            </a:prstGeom>
            <a:solidFill>
              <a:srgbClr val="2C3D27"/>
            </a:solidFill>
            <a:ln>
              <a:solidFill>
                <a:srgbClr val="2C3D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Oval 10">
              <a:extLst>
                <a:ext uri="{FF2B5EF4-FFF2-40B4-BE49-F238E27FC236}">
                  <a16:creationId xmlns:a16="http://schemas.microsoft.com/office/drawing/2014/main" id="{1EE94456-4DDF-4667-8710-EBF41A4BEF33}"/>
                </a:ext>
              </a:extLst>
            </p:cNvPr>
            <p:cNvSpPr/>
            <p:nvPr/>
          </p:nvSpPr>
          <p:spPr>
            <a:xfrm>
              <a:off x="8812127" y="5086350"/>
              <a:ext cx="1003274" cy="1069494"/>
            </a:xfrm>
            <a:prstGeom prst="ellipse">
              <a:avLst/>
            </a:prstGeom>
            <a:solidFill>
              <a:srgbClr val="2C3D27"/>
            </a:solidFill>
            <a:ln>
              <a:solidFill>
                <a:srgbClr val="2C3D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253EC948-C242-4D52-8255-F535B2356D1F}"/>
                </a:ext>
              </a:extLst>
            </p:cNvPr>
            <p:cNvSpPr/>
            <p:nvPr/>
          </p:nvSpPr>
          <p:spPr>
            <a:xfrm>
              <a:off x="1908047" y="1806117"/>
              <a:ext cx="1003274" cy="1069494"/>
            </a:xfrm>
            <a:prstGeom prst="ellipse">
              <a:avLst/>
            </a:prstGeom>
            <a:solidFill>
              <a:srgbClr val="2C3D27"/>
            </a:solidFill>
            <a:ln>
              <a:solidFill>
                <a:srgbClr val="2C3D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F9C93212-46A9-46F7-ABF6-C403F641CEA6}"/>
                </a:ext>
              </a:extLst>
            </p:cNvPr>
            <p:cNvSpPr/>
            <p:nvPr/>
          </p:nvSpPr>
          <p:spPr>
            <a:xfrm>
              <a:off x="8807799" y="5118534"/>
              <a:ext cx="1003274" cy="1069494"/>
            </a:xfrm>
            <a:prstGeom prst="ellipse">
              <a:avLst/>
            </a:prstGeom>
            <a:solidFill>
              <a:srgbClr val="2C3D27"/>
            </a:solidFill>
            <a:ln>
              <a:solidFill>
                <a:srgbClr val="2C3D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TextBox 13">
            <a:extLst>
              <a:ext uri="{FF2B5EF4-FFF2-40B4-BE49-F238E27FC236}">
                <a16:creationId xmlns:a16="http://schemas.microsoft.com/office/drawing/2014/main" id="{15C5D61F-ACF8-4881-9A7D-79D81EDB7BE9}"/>
              </a:ext>
            </a:extLst>
          </p:cNvPr>
          <p:cNvSpPr txBox="1"/>
          <p:nvPr/>
        </p:nvSpPr>
        <p:spPr>
          <a:xfrm>
            <a:off x="2039531" y="1793190"/>
            <a:ext cx="847866" cy="369332"/>
          </a:xfrm>
          <a:prstGeom prst="rect">
            <a:avLst/>
          </a:prstGeom>
          <a:noFill/>
        </p:spPr>
        <p:txBody>
          <a:bodyPr wrap="square">
            <a:spAutoFit/>
          </a:bodyPr>
          <a:lstStyle/>
          <a:p>
            <a:r>
              <a:rPr lang="en-US" cap="none">
                <a:solidFill>
                  <a:schemeClr val="bg1"/>
                </a:solidFill>
              </a:rPr>
              <a:t>START</a:t>
            </a:r>
            <a:endParaRPr lang="en-IN">
              <a:solidFill>
                <a:schemeClr val="bg1"/>
              </a:solidFill>
            </a:endParaRPr>
          </a:p>
        </p:txBody>
      </p:sp>
      <p:sp>
        <p:nvSpPr>
          <p:cNvPr id="17" name="TextBox 16">
            <a:extLst>
              <a:ext uri="{FF2B5EF4-FFF2-40B4-BE49-F238E27FC236}">
                <a16:creationId xmlns:a16="http://schemas.microsoft.com/office/drawing/2014/main" id="{9D3C4012-D0C3-4179-B190-4B90EB0192BF}"/>
              </a:ext>
            </a:extLst>
          </p:cNvPr>
          <p:cNvSpPr txBox="1"/>
          <p:nvPr/>
        </p:nvSpPr>
        <p:spPr>
          <a:xfrm>
            <a:off x="8887460" y="5144765"/>
            <a:ext cx="847866" cy="369332"/>
          </a:xfrm>
          <a:prstGeom prst="rect">
            <a:avLst/>
          </a:prstGeom>
          <a:noFill/>
        </p:spPr>
        <p:txBody>
          <a:bodyPr wrap="square">
            <a:spAutoFit/>
          </a:bodyPr>
          <a:lstStyle/>
          <a:p>
            <a:r>
              <a:rPr lang="en-US" cap="none">
                <a:solidFill>
                  <a:schemeClr val="bg1"/>
                </a:solidFill>
              </a:rPr>
              <a:t>FINISH</a:t>
            </a:r>
            <a:endParaRPr lang="en-IN">
              <a:solidFill>
                <a:schemeClr val="bg1"/>
              </a:solidFill>
            </a:endParaRPr>
          </a:p>
        </p:txBody>
      </p:sp>
      <p:sp>
        <p:nvSpPr>
          <p:cNvPr id="18" name="Oval 17">
            <a:extLst>
              <a:ext uri="{FF2B5EF4-FFF2-40B4-BE49-F238E27FC236}">
                <a16:creationId xmlns:a16="http://schemas.microsoft.com/office/drawing/2014/main" id="{718F3822-3525-4503-8097-C8FC3170BC59}"/>
              </a:ext>
            </a:extLst>
          </p:cNvPr>
          <p:cNvSpPr/>
          <p:nvPr/>
        </p:nvSpPr>
        <p:spPr>
          <a:xfrm>
            <a:off x="4575047" y="1405009"/>
            <a:ext cx="1003274" cy="1069494"/>
          </a:xfrm>
          <a:prstGeom prst="ellipse">
            <a:avLst/>
          </a:prstGeom>
          <a:solidFill>
            <a:schemeClr val="accent5">
              <a:lumMod val="20000"/>
              <a:lumOff val="80000"/>
            </a:schemeClr>
          </a:solidFill>
          <a:ln>
            <a:solidFill>
              <a:srgbClr val="2C3D27"/>
            </a:solidFill>
          </a:ln>
          <a:effectLst>
            <a:glow rad="101600">
              <a:schemeClr val="accent5">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1NF</a:t>
            </a:r>
            <a:endParaRPr lang="en-IN" b="1">
              <a:solidFill>
                <a:schemeClr val="tx1"/>
              </a:solidFill>
            </a:endParaRPr>
          </a:p>
        </p:txBody>
      </p:sp>
      <p:sp>
        <p:nvSpPr>
          <p:cNvPr id="19" name="Oval 18">
            <a:extLst>
              <a:ext uri="{FF2B5EF4-FFF2-40B4-BE49-F238E27FC236}">
                <a16:creationId xmlns:a16="http://schemas.microsoft.com/office/drawing/2014/main" id="{E2AA2898-0506-42A6-84FF-3FB041DFC885}"/>
              </a:ext>
            </a:extLst>
          </p:cNvPr>
          <p:cNvSpPr/>
          <p:nvPr/>
        </p:nvSpPr>
        <p:spPr>
          <a:xfrm>
            <a:off x="7508747" y="1369163"/>
            <a:ext cx="1003274" cy="1069494"/>
          </a:xfrm>
          <a:prstGeom prst="ellipse">
            <a:avLst/>
          </a:prstGeom>
          <a:solidFill>
            <a:schemeClr val="accent5">
              <a:lumMod val="20000"/>
              <a:lumOff val="80000"/>
            </a:schemeClr>
          </a:solidFill>
          <a:ln>
            <a:solidFill>
              <a:srgbClr val="2C3D27"/>
            </a:solidFill>
          </a:ln>
          <a:effectLst>
            <a:glow rad="101600">
              <a:schemeClr val="accent5">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2NF</a:t>
            </a:r>
            <a:endParaRPr lang="en-IN" b="1">
              <a:solidFill>
                <a:schemeClr val="tx1"/>
              </a:solidFill>
            </a:endParaRPr>
          </a:p>
        </p:txBody>
      </p:sp>
      <p:sp>
        <p:nvSpPr>
          <p:cNvPr id="20" name="Oval 19">
            <a:extLst>
              <a:ext uri="{FF2B5EF4-FFF2-40B4-BE49-F238E27FC236}">
                <a16:creationId xmlns:a16="http://schemas.microsoft.com/office/drawing/2014/main" id="{1C7DDF8A-3711-42AC-8762-4D24C6311146}"/>
              </a:ext>
            </a:extLst>
          </p:cNvPr>
          <p:cNvSpPr/>
          <p:nvPr/>
        </p:nvSpPr>
        <p:spPr>
          <a:xfrm>
            <a:off x="6046600" y="3088591"/>
            <a:ext cx="1003274" cy="1069494"/>
          </a:xfrm>
          <a:prstGeom prst="ellipse">
            <a:avLst/>
          </a:prstGeom>
          <a:solidFill>
            <a:schemeClr val="accent5">
              <a:lumMod val="20000"/>
              <a:lumOff val="80000"/>
            </a:schemeClr>
          </a:solidFill>
          <a:ln>
            <a:solidFill>
              <a:srgbClr val="2C3D27"/>
            </a:solidFill>
          </a:ln>
          <a:effectLst>
            <a:glow rad="101600">
              <a:schemeClr val="accent5">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3NF</a:t>
            </a:r>
            <a:endParaRPr lang="en-IN" b="1">
              <a:solidFill>
                <a:schemeClr val="tx1"/>
              </a:solidFill>
            </a:endParaRPr>
          </a:p>
        </p:txBody>
      </p:sp>
      <p:sp>
        <p:nvSpPr>
          <p:cNvPr id="21" name="Oval 20">
            <a:extLst>
              <a:ext uri="{FF2B5EF4-FFF2-40B4-BE49-F238E27FC236}">
                <a16:creationId xmlns:a16="http://schemas.microsoft.com/office/drawing/2014/main" id="{B2DDFE73-D405-4386-8F07-3EBA3825F009}"/>
              </a:ext>
            </a:extLst>
          </p:cNvPr>
          <p:cNvSpPr/>
          <p:nvPr/>
        </p:nvSpPr>
        <p:spPr>
          <a:xfrm>
            <a:off x="3256039" y="3088591"/>
            <a:ext cx="1003274" cy="1069494"/>
          </a:xfrm>
          <a:prstGeom prst="ellipse">
            <a:avLst/>
          </a:prstGeom>
          <a:solidFill>
            <a:schemeClr val="accent5">
              <a:lumMod val="20000"/>
              <a:lumOff val="80000"/>
            </a:schemeClr>
          </a:solidFill>
          <a:ln>
            <a:solidFill>
              <a:srgbClr val="2C3D27"/>
            </a:solidFill>
          </a:ln>
          <a:effectLst>
            <a:glow rad="101600">
              <a:schemeClr val="accent5">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DFEDEFA0-A5C1-4E44-AADB-5048A6799134}"/>
              </a:ext>
            </a:extLst>
          </p:cNvPr>
          <p:cNvSpPr/>
          <p:nvPr/>
        </p:nvSpPr>
        <p:spPr>
          <a:xfrm>
            <a:off x="4795078" y="4742631"/>
            <a:ext cx="1003274" cy="1069494"/>
          </a:xfrm>
          <a:prstGeom prst="ellipse">
            <a:avLst/>
          </a:prstGeom>
          <a:solidFill>
            <a:schemeClr val="accent5">
              <a:lumMod val="20000"/>
              <a:lumOff val="80000"/>
            </a:schemeClr>
          </a:solidFill>
          <a:ln>
            <a:solidFill>
              <a:srgbClr val="2C3D27"/>
            </a:solidFill>
          </a:ln>
          <a:effectLst>
            <a:glow rad="101600">
              <a:schemeClr val="accent5">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4" name="Graphic 23" descr="Table with solid fill">
            <a:extLst>
              <a:ext uri="{FF2B5EF4-FFF2-40B4-BE49-F238E27FC236}">
                <a16:creationId xmlns:a16="http://schemas.microsoft.com/office/drawing/2014/main" id="{6D36B59E-00A0-48AD-9347-D277973482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66189" y="3163940"/>
            <a:ext cx="647700" cy="914400"/>
          </a:xfrm>
          <a:prstGeom prst="rect">
            <a:avLst/>
          </a:prstGeom>
        </p:spPr>
      </p:pic>
      <p:pic>
        <p:nvPicPr>
          <p:cNvPr id="26" name="Graphic 25" descr="Server with solid fill">
            <a:extLst>
              <a:ext uri="{FF2B5EF4-FFF2-40B4-BE49-F238E27FC236}">
                <a16:creationId xmlns:a16="http://schemas.microsoft.com/office/drawing/2014/main" id="{4D2209B5-7EB2-4E20-BBED-01B1C693D9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02347" y="4960479"/>
            <a:ext cx="673536" cy="673536"/>
          </a:xfrm>
          <a:prstGeom prst="rect">
            <a:avLst/>
          </a:prstGeom>
        </p:spPr>
      </p:pic>
      <p:sp>
        <p:nvSpPr>
          <p:cNvPr id="28" name="TextBox 27">
            <a:extLst>
              <a:ext uri="{FF2B5EF4-FFF2-40B4-BE49-F238E27FC236}">
                <a16:creationId xmlns:a16="http://schemas.microsoft.com/office/drawing/2014/main" id="{95A7B91E-4803-46C5-8A14-DCDA18FE8730}"/>
              </a:ext>
            </a:extLst>
          </p:cNvPr>
          <p:cNvSpPr txBox="1"/>
          <p:nvPr/>
        </p:nvSpPr>
        <p:spPr>
          <a:xfrm>
            <a:off x="4348036" y="2502728"/>
            <a:ext cx="2567200" cy="738664"/>
          </a:xfrm>
          <a:prstGeom prst="rect">
            <a:avLst/>
          </a:prstGeom>
          <a:noFill/>
        </p:spPr>
        <p:txBody>
          <a:bodyPr wrap="square">
            <a:spAutoFit/>
          </a:bodyPr>
          <a:lstStyle/>
          <a:p>
            <a:r>
              <a:rPr lang="en-US" sz="1400" b="1">
                <a:latin typeface="Arial" panose="020B0604020202020204" pitchFamily="34" charset="0"/>
                <a:cs typeface="Arial" panose="020B0604020202020204" pitchFamily="34" charset="0"/>
              </a:rPr>
              <a:t>Composite Variables normalized</a:t>
            </a:r>
          </a:p>
          <a:p>
            <a:r>
              <a:rPr lang="en-US" sz="1400">
                <a:latin typeface="Arial" panose="020B0604020202020204" pitchFamily="34" charset="0"/>
                <a:cs typeface="Arial" panose="020B0604020202020204" pitchFamily="34" charset="0"/>
              </a:rPr>
              <a:t>- Prices</a:t>
            </a:r>
            <a:endParaRPr lang="en-IN" sz="140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C3184FAA-F24D-49B7-A2B3-40449A2DA7EA}"/>
              </a:ext>
            </a:extLst>
          </p:cNvPr>
          <p:cNvSpPr txBox="1"/>
          <p:nvPr/>
        </p:nvSpPr>
        <p:spPr>
          <a:xfrm>
            <a:off x="6998385" y="2477390"/>
            <a:ext cx="2812688" cy="954107"/>
          </a:xfrm>
          <a:prstGeom prst="rect">
            <a:avLst/>
          </a:prstGeom>
          <a:noFill/>
        </p:spPr>
        <p:txBody>
          <a:bodyPr wrap="square">
            <a:spAutoFit/>
          </a:bodyPr>
          <a:lstStyle/>
          <a:p>
            <a:r>
              <a:rPr lang="en-US" sz="1400" b="1">
                <a:latin typeface="Arial" panose="020B0604020202020204" pitchFamily="34" charset="0"/>
                <a:cs typeface="Arial" panose="020B0604020202020204" pitchFamily="34" charset="0"/>
              </a:rPr>
              <a:t>Partial Functional Dependencies removed</a:t>
            </a:r>
          </a:p>
          <a:p>
            <a:pPr marL="171450" indent="-171450">
              <a:buFontTx/>
              <a:buChar char="-"/>
            </a:pPr>
            <a:r>
              <a:rPr lang="en-US" sz="1400">
                <a:latin typeface="Arial" panose="020B0604020202020204" pitchFamily="34" charset="0"/>
                <a:cs typeface="Arial" panose="020B0604020202020204" pitchFamily="34" charset="0"/>
              </a:rPr>
              <a:t>Vendor Name</a:t>
            </a:r>
          </a:p>
          <a:p>
            <a:pPr marL="171450" indent="-171450">
              <a:buFontTx/>
              <a:buChar char="-"/>
            </a:pPr>
            <a:r>
              <a:rPr lang="en-US" sz="1400">
                <a:latin typeface="Arial" panose="020B0604020202020204" pitchFamily="34" charset="0"/>
                <a:cs typeface="Arial" panose="020B0604020202020204" pitchFamily="34" charset="0"/>
              </a:rPr>
              <a:t>Role, Salary</a:t>
            </a:r>
          </a:p>
        </p:txBody>
      </p:sp>
      <p:sp>
        <p:nvSpPr>
          <p:cNvPr id="31" name="TextBox 30">
            <a:extLst>
              <a:ext uri="{FF2B5EF4-FFF2-40B4-BE49-F238E27FC236}">
                <a16:creationId xmlns:a16="http://schemas.microsoft.com/office/drawing/2014/main" id="{375CCD37-B528-489E-9C4D-395C43106D1F}"/>
              </a:ext>
            </a:extLst>
          </p:cNvPr>
          <p:cNvSpPr txBox="1"/>
          <p:nvPr/>
        </p:nvSpPr>
        <p:spPr>
          <a:xfrm>
            <a:off x="3061872" y="4196114"/>
            <a:ext cx="2567200" cy="307777"/>
          </a:xfrm>
          <a:prstGeom prst="rect">
            <a:avLst/>
          </a:prstGeom>
          <a:noFill/>
        </p:spPr>
        <p:txBody>
          <a:bodyPr wrap="square">
            <a:spAutoFit/>
          </a:bodyPr>
          <a:lstStyle/>
          <a:p>
            <a:r>
              <a:rPr lang="en-US" sz="1400" b="1">
                <a:latin typeface="Arial" panose="020B0604020202020204" pitchFamily="34" charset="0"/>
                <a:cs typeface="Arial" panose="020B0604020202020204" pitchFamily="34" charset="0"/>
              </a:rPr>
              <a:t>11 tables created</a:t>
            </a:r>
            <a:endParaRPr lang="en-IN" sz="140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8E094460-BFE0-4773-91BB-8673981F96C5}"/>
              </a:ext>
            </a:extLst>
          </p:cNvPr>
          <p:cNvSpPr txBox="1"/>
          <p:nvPr/>
        </p:nvSpPr>
        <p:spPr>
          <a:xfrm>
            <a:off x="5850428" y="4241600"/>
            <a:ext cx="2567200" cy="954107"/>
          </a:xfrm>
          <a:prstGeom prst="rect">
            <a:avLst/>
          </a:prstGeom>
          <a:noFill/>
        </p:spPr>
        <p:txBody>
          <a:bodyPr wrap="square">
            <a:spAutoFit/>
          </a:bodyPr>
          <a:lstStyle/>
          <a:p>
            <a:r>
              <a:rPr lang="en-US" sz="1400" b="1">
                <a:latin typeface="Arial" panose="020B0604020202020204" pitchFamily="34" charset="0"/>
                <a:cs typeface="Arial" panose="020B0604020202020204" pitchFamily="34" charset="0"/>
              </a:rPr>
              <a:t>Transitive Dependencies removed</a:t>
            </a:r>
          </a:p>
          <a:p>
            <a:r>
              <a:rPr lang="en-US" sz="1400">
                <a:latin typeface="Arial" panose="020B0604020202020204" pitchFamily="34" charset="0"/>
                <a:cs typeface="Arial" panose="020B0604020202020204" pitchFamily="34" charset="0"/>
              </a:rPr>
              <a:t>- </a:t>
            </a:r>
            <a:r>
              <a:rPr lang="en-IN" sz="1400">
                <a:latin typeface="Arial" panose="020B0604020202020204" pitchFamily="34" charset="0"/>
                <a:cs typeface="Arial" panose="020B0604020202020204" pitchFamily="34" charset="0"/>
              </a:rPr>
              <a:t>Product Name, Meal Price, Credit Price</a:t>
            </a:r>
          </a:p>
        </p:txBody>
      </p:sp>
      <p:sp>
        <p:nvSpPr>
          <p:cNvPr id="33" name="TextBox 32">
            <a:extLst>
              <a:ext uri="{FF2B5EF4-FFF2-40B4-BE49-F238E27FC236}">
                <a16:creationId xmlns:a16="http://schemas.microsoft.com/office/drawing/2014/main" id="{CD26BAEB-AEE2-4FEE-8E64-1D718E273C65}"/>
              </a:ext>
            </a:extLst>
          </p:cNvPr>
          <p:cNvSpPr txBox="1"/>
          <p:nvPr/>
        </p:nvSpPr>
        <p:spPr>
          <a:xfrm>
            <a:off x="4795078" y="5898815"/>
            <a:ext cx="2567200" cy="738664"/>
          </a:xfrm>
          <a:prstGeom prst="rect">
            <a:avLst/>
          </a:prstGeom>
          <a:noFill/>
        </p:spPr>
        <p:txBody>
          <a:bodyPr wrap="square">
            <a:spAutoFit/>
          </a:bodyPr>
          <a:lstStyle/>
          <a:p>
            <a:r>
              <a:rPr lang="en-US" sz="1400" b="1">
                <a:latin typeface="Arial" panose="020B0604020202020204" pitchFamily="34" charset="0"/>
                <a:cs typeface="Arial" panose="020B0604020202020204" pitchFamily="34" charset="0"/>
              </a:rPr>
              <a:t>Data formatted</a:t>
            </a:r>
          </a:p>
          <a:p>
            <a:r>
              <a:rPr lang="en-US" sz="1400">
                <a:latin typeface="Arial" panose="020B0604020202020204" pitchFamily="34" charset="0"/>
                <a:cs typeface="Arial" panose="020B0604020202020204" pitchFamily="34" charset="0"/>
              </a:rPr>
              <a:t>- Formatted to CSV</a:t>
            </a:r>
          </a:p>
          <a:p>
            <a:r>
              <a:rPr lang="en-IN" sz="1400">
                <a:latin typeface="Arial" panose="020B0604020202020204" pitchFamily="34" charset="0"/>
                <a:cs typeface="Arial" panose="020B0604020202020204" pitchFamily="34" charset="0"/>
              </a:rPr>
              <a:t>- Uploaded in SQL</a:t>
            </a:r>
          </a:p>
        </p:txBody>
      </p:sp>
    </p:spTree>
    <p:extLst>
      <p:ext uri="{BB962C8B-B14F-4D97-AF65-F5344CB8AC3E}">
        <p14:creationId xmlns:p14="http://schemas.microsoft.com/office/powerpoint/2010/main" val="3022588667"/>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289AE2-D2AE-49D1-AFAC-3A79F6794255}">
  <ds:schemaRefs>
    <ds:schemaRef ds:uri="http://schemas.microsoft.com/office/2006/metadata/properties"/>
    <ds:schemaRef ds:uri="http://www.w3.org/XML/1998/namespace"/>
    <ds:schemaRef ds:uri="http://purl.org/dc/elements/1.1/"/>
    <ds:schemaRef ds:uri="http://schemas.openxmlformats.org/package/2006/metadata/core-properties"/>
    <ds:schemaRef ds:uri="http://purl.org/dc/dcmitype/"/>
    <ds:schemaRef ds:uri="http://purl.org/dc/terms/"/>
    <ds:schemaRef ds:uri="http://schemas.microsoft.com/office/2006/documentManagement/types"/>
    <ds:schemaRef ds:uri="http://schemas.microsoft.com/office/infopath/2007/PartnerControls"/>
    <ds:schemaRef ds:uri="16c05727-aa75-4e4a-9b5f-8a80a1165891"/>
    <ds:schemaRef ds:uri="71af3243-3dd4-4a8d-8c0d-dd76da1f02a5"/>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41E7CA09-9778-4414-AE97-8064B12DA30E}">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{DA325D41-06BD-4D53-ABC7-03ABDA2D8229}tf33552983_win32</Template>
  <TotalTime>0</TotalTime>
  <Words>1921</Words>
  <Application>Microsoft Office PowerPoint</Application>
  <PresentationFormat>Widescreen</PresentationFormat>
  <Paragraphs>249</Paragraphs>
  <Slides>31</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Arial</vt:lpstr>
      <vt:lpstr>Calibri</vt:lpstr>
      <vt:lpstr>Franklin Gothic Book</vt:lpstr>
      <vt:lpstr>Franklin Gothic Book (Body)</vt:lpstr>
      <vt:lpstr>Franklin Gothic Demi</vt:lpstr>
      <vt:lpstr>Gill Sans MT</vt:lpstr>
      <vt:lpstr>Lato</vt:lpstr>
      <vt:lpstr>Wingdings 2</vt:lpstr>
      <vt:lpstr>DividendVTI</vt:lpstr>
      <vt:lpstr>Lawson On-the-Go  database  management  solutions</vt:lpstr>
      <vt:lpstr>AGENDA</vt:lpstr>
      <vt:lpstr>MEEt our team!</vt:lpstr>
      <vt:lpstr>AGENDA</vt:lpstr>
      <vt:lpstr>  Case overview and objective Problem Statement : Lawson OTG’s extensive meal options, long menus and speedy supply requires an efficient work-flow structure to cater to students need, working on employee management, shift allotment, food inventory management. </vt:lpstr>
      <vt:lpstr>there are 3 KEY TAKEAWAYS from this project</vt:lpstr>
      <vt:lpstr>AGENDA</vt:lpstr>
      <vt:lpstr>data requirement of lawson otg</vt:lpstr>
      <vt:lpstr>NORMALIZATION OF TABLES AND DATABASE DESIGNING </vt:lpstr>
      <vt:lpstr> </vt:lpstr>
      <vt:lpstr> </vt:lpstr>
      <vt:lpstr>ENTITY RELATIONSHIP DIAGRAM</vt:lpstr>
      <vt:lpstr>PowerPoint Presentation</vt:lpstr>
      <vt:lpstr>Employee-shift RELATIONAL SCHEMA </vt:lpstr>
      <vt:lpstr>Vendor-food inventory-pricing RELATIONAL SCHEMA</vt:lpstr>
      <vt:lpstr>AGENDA</vt:lpstr>
      <vt:lpstr>Before moving ahead, let’s discuss the business questions we will address today!</vt:lpstr>
      <vt:lpstr> </vt:lpstr>
      <vt:lpstr> </vt:lpstr>
      <vt:lpstr> </vt:lpstr>
      <vt:lpstr> </vt:lpstr>
      <vt:lpstr> </vt:lpstr>
      <vt:lpstr> </vt:lpstr>
      <vt:lpstr> </vt:lpstr>
      <vt:lpstr> </vt:lpstr>
      <vt:lpstr> </vt:lpstr>
      <vt:lpstr> </vt:lpstr>
      <vt:lpstr> </vt:lpstr>
      <vt:lpstr> </vt:lpstr>
      <vt:lpstr>Thank you!</vt:lpstr>
      <vt:lpstr>APPENDIX  Table 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Wellness Tourism Package :  Analysis And Prediction</dc:title>
  <dc:creator>Swati Srivastava</dc:creator>
  <cp:lastModifiedBy>Rupal Bilaiya</cp:lastModifiedBy>
  <cp:revision>1</cp:revision>
  <dcterms:created xsi:type="dcterms:W3CDTF">2021-09-20T22:52:32Z</dcterms:created>
  <dcterms:modified xsi:type="dcterms:W3CDTF">2021-12-06T04:17:15Z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